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316" r:id="rId4"/>
    <p:sldId id="363" r:id="rId5"/>
    <p:sldId id="364" r:id="rId6"/>
    <p:sldId id="366" r:id="rId7"/>
    <p:sldId id="367" r:id="rId8"/>
    <p:sldId id="368" r:id="rId9"/>
    <p:sldId id="369" r:id="rId10"/>
    <p:sldId id="370" r:id="rId11"/>
    <p:sldId id="372" r:id="rId12"/>
    <p:sldId id="373" r:id="rId13"/>
    <p:sldId id="374" r:id="rId14"/>
    <p:sldId id="375" r:id="rId15"/>
    <p:sldId id="377" r:id="rId16"/>
    <p:sldId id="378" r:id="rId17"/>
    <p:sldId id="381" r:id="rId18"/>
    <p:sldId id="379" r:id="rId19"/>
    <p:sldId id="382" r:id="rId20"/>
    <p:sldId id="391" r:id="rId21"/>
    <p:sldId id="380" r:id="rId22"/>
    <p:sldId id="383" r:id="rId23"/>
    <p:sldId id="384" r:id="rId24"/>
    <p:sldId id="392" r:id="rId25"/>
    <p:sldId id="386" r:id="rId26"/>
    <p:sldId id="385" r:id="rId27"/>
    <p:sldId id="387" r:id="rId28"/>
    <p:sldId id="388" r:id="rId29"/>
    <p:sldId id="389" r:id="rId30"/>
    <p:sldId id="390" r:id="rId31"/>
    <p:sldId id="393" r:id="rId32"/>
    <p:sldId id="396" r:id="rId33"/>
    <p:sldId id="394" r:id="rId34"/>
    <p:sldId id="395" r:id="rId35"/>
    <p:sldId id="398" r:id="rId36"/>
    <p:sldId id="397" r:id="rId37"/>
    <p:sldId id="400" r:id="rId38"/>
    <p:sldId id="403" r:id="rId39"/>
    <p:sldId id="399" r:id="rId40"/>
    <p:sldId id="402" r:id="rId41"/>
    <p:sldId id="326" r:id="rId42"/>
    <p:sldId id="404" r:id="rId43"/>
    <p:sldId id="405" r:id="rId44"/>
    <p:sldId id="401" r:id="rId45"/>
    <p:sldId id="315" r:id="rId46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252526"/>
    <a:srgbClr val="06162F"/>
    <a:srgbClr val="333333"/>
    <a:srgbClr val="1D1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2"/>
    <p:restoredTop sz="97406"/>
  </p:normalViewPr>
  <p:slideViewPr>
    <p:cSldViewPr snapToGrid="0">
      <p:cViewPr varScale="1">
        <p:scale>
          <a:sx n="108" d="100"/>
          <a:sy n="108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4D861-0935-A24D-9569-4897126776B1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F803C-AAC1-E74E-BEF1-1BEB3F7538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50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620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690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56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318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641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08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Mindenre </a:t>
            </a:r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  <a:sym typeface="Wingdings" pitchFamily="2" charset="2"/>
              </a:rPr>
              <a:t></a:t>
            </a:r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430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Mindenre </a:t>
            </a:r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  <a:sym typeface="Wingdings" pitchFamily="2" charset="2"/>
              </a:rPr>
              <a:t></a:t>
            </a:r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802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Mindenre </a:t>
            </a:r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  <a:sym typeface="Wingdings" pitchFamily="2" charset="2"/>
              </a:rPr>
              <a:t></a:t>
            </a:r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38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PVS – Ritkán, kb. vagy </a:t>
            </a:r>
            <a:r>
              <a:rPr lang="hu-HU" dirty="0" err="1">
                <a:solidFill>
                  <a:srgbClr val="000000"/>
                </a:solidFill>
                <a:effectLst/>
                <a:latin typeface="Helvetica" pitchFamily="2" charset="0"/>
              </a:rPr>
              <a:t>max</a:t>
            </a:r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. 10 évente egyszer várható az előfordulása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PS – Kb. 5-10 évente előforduló, vagy csak profi támadó által kihasználható gyengeség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PL – Kb. Évente egyszer előforduló vagy átlagos szakember által is végrehajtható visszaélés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PVL – Évente többször is előforduló vagy BÁRKI által kihasználható gyengeség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086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Meg kell becsülni a bekövetkezési valószínűségeket, ebben nagy segítséget jelenthetnek a különböző statisztikai adatok.</a:t>
            </a:r>
          </a:p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45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609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276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729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Figyelembe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kell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venni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vizsgált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cég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gazdasági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volumenét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meghatározott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kárkategóriák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megfelelően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tág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teret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engedjenek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veszélyforrásoknak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kár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lehet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anyagi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vagy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emberi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esetleg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mindkettő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866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474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Itt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sokat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segíthetnek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statisztikai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adatok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de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például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is, ha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kárból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kifolyólag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megsemmisült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adatok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értékét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vagy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rendszer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kiesése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által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okozott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produktivitás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csökkenésből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származó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bevétel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kiesést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figyeljük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147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Itt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sokat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segíthetnek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statisztikai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adatok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de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például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is, ha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kárból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kifolyólag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megsemmisült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adatok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értékét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vagy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rendszer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kiesése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által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okozott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produktivitás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csökkenésből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származó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bevétel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kiesést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figyeljük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608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637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441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388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Itt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sokat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segíthetnek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statisztikai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adatok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de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például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is, ha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kárból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kifolyólag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megsemmisült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adatok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értékét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vagy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rendszer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kiesése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által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okozott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produktivitás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csökkenésből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származó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bevétel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kiesést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figyeljük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11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3057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Itt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sokat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segíthetnek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statisztikai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adatok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de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például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is, ha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kárból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kifolyólag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megsemmisült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adatok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értékét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vagy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rendszer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kiesése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által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okozott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produktivitás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csökkenésből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származó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bevétel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kiesést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figyeljük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49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915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034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120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83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380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632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973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522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9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6910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9364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8208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0793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5869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682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37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A kettő szorzata adja a kockázat súlyosságát. Ezért egy valószínűtlen, de nagy kárt okozó kockázat is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lehet nagyon súlyos. A kockázatmenedzsment feladata ésszerű költséghatárok között a kockázatok61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valószínűségének és az általuk okozott kár csökkentése. Ezért használunk pl. vírusirtó programokat,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amik kis költséggel nagymértékben csökkentik egy esetleges adatvesztés valószínűségét.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Az informatikai rendszerek széleskörű alkalmazása miatt igen nehéz azok kockázatmenedzsmentjével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foglalkozni, hiszen minden eset más és más.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</a:t>
            </a:r>
            <a:r>
              <a:rPr lang="hu-HU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Egy állami intézmény szolgáltatásorientált informatikai rendszerénél figyelembe kell venni az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adott intézmény működésével kapcsolatos jogszabályokat. Tegyük fel, elő van írva az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ügyintézés maximális ideje, vagyis a legfontosabb a rendszer rendelkezésre állása.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</a:t>
            </a:r>
            <a:r>
              <a:rPr lang="hu-HU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Egy banki rendszer esetén nagyon fontos a tranzakciók biztonsága, ami azt jelenti, hogy a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tranzakciókat lehallgatni, módosítani harmadik fél csak nagyon nagy költségek árán legyen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képes.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</a:t>
            </a:r>
            <a:r>
              <a:rPr lang="hu-HU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Vagy vegyünk egy kutatóintézetet, ahol a kutatók napközben elvárják, hogy késlekedés nélkül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hozzáférhessenek az adataikhoz, de nem érdekli őket, ha azok esetleg éjjel elérhetetlenek a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rendszer meghibásodása miatt, ha másnap reggelre az adatokat visszaállítják, akkor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tulajdonképpen észre sem veszik a hibát, a bekövetkezett kár nem okoz költséget.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</a:t>
            </a:r>
            <a:r>
              <a:rPr lang="hu-HU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És ne feledkezzünk el arról a szőnyegkereskedésről sem, ahol levelezésre használják az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informatikai rendszert, és a cég szempontjából a legfontosabb szempont, hogy az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internetkapcsolat viszonylag stabil és a lehető legolcsóbb legyen.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A gyakorlati kockázatmenedzsment célja az, hogy a kitűzött elveknek megfelelően mutasson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lehetséges védelmi intézkedéseket a felmerülő veszélyekkel szemben, és azok közül kiválassza a lehető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leghatékonyabb (mind költség, mind hatás szempontjából) intézkedéscsoportot.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Az informatikai rendszerek kockázatkezelésére nem létezik konkrét metodika, azonban léteznek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ajánlások, melyek segítik a menedzsert a munkájában. Magyarországon létezik egy ilyen ajánlás, az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Informatikai Tárcaközi Bizottság 8. sz. ajánlása, ami általánosságban nagyon fontos veszélyekre és azok</a:t>
            </a: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elhárításának módjaira hívja fel a vezetők figyelmét, de sajnos nem ad konkrét menedzsmenttervet.</a:t>
            </a:r>
          </a:p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60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Financial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This includes the risk of financial loss due to market conditions, credit risk, liquidity risk, or other factors affecting financial instruments.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Operational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Arises from internal processes, systems, people, or external events. It includes risks related to failures in internal processes, human error, fraud, or legal risks.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Market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losses in investments due to movements in market factors such as interest rates, exchange rates, commodity prices, or equity prices.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Credit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loss arising from a borrower failing to repay a loan or meet contractual obligations.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Reputational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damage to an organization's reputation, brand, or goodwill due to negative public perception, customer dissatisfaction, or adverse publicity.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Regulatory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Arises from changes in laws, regulations, or compliance requirements that may impact an organization's operations, profitability, or reputation.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Strategic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Associated with the uncertainty of achieving organizational objectives due to changes in business environment, competitive pressures, technological advancements, or strategic decisions.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Compliance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legal or regulatory sanctions, financial penalties, or loss of license arising from failure to comply with laws, regulations, or industry standards.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Environmental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Pertains to risks associated with environmental factors such as pollution, climate change, natural disasters, or regulatory changes related to environmental protection.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Supply Chain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Arises from disruptions or failures in the supply chain, including supplier issues, logistics problems, or geopolitical factors impacting sourcing and distribution.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Information Security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Relates to the risk of unauthorized access, disclosure, alteration, or destruction of information assets, including data breaches, cyberattacks, or insider threats.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Physical Security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harm to people, assets, or facilities due to physical threats such as theft, vandalism, terrorism, or natural disasters.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Business Continuity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disruption to business operations due to events such as power outages, IT system failures, or catastrophic incidents, impacting the organization's ability to deliver products or services.</a:t>
            </a:r>
          </a:p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96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Financial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This includes the risk of financial loss due to market conditions, credit risk, liquidity risk, or other factors affecting financial instruments.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Operational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Arises from internal processes, systems, people, or external events. It includes risks related to failures in internal processes, human error, fraud, or legal risks.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Market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losses in investments due to movements in market factors such as interest rates, exchange rates, commodity prices, or equity prices.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Credit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loss arising from a borrower failing to repay a loan or meet contractual obligations.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Reputational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damage to an organization's reputation, brand, or goodwill due to negative public perception, customer dissatisfaction, or adverse publicity.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Regulatory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Arises from changes in laws, regulations, or compliance requirements that may impact an organization's operations, profitability, or reputation.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Strategic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Associated with the uncertainty of achieving organizational objectives due to changes in business environment, competitive pressures, technological advancements, or strategic decisions.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Compliance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legal or regulatory sanctions, financial penalties, or loss of license arising from failure to comply with laws, regulations, or industry standards.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Environmental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Pertains to risks associated with environmental factors such as pollution, climate change, natural disasters, or regulatory changes related to environmental protection.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Supply Chain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Arises from disruptions or failures in the supply chain, including supplier issues, logistics problems, or geopolitical factors impacting sourcing and distribution.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Information Security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Relates to the risk of unauthorized access, disclosure, alteration, or destruction of information assets, including data breaches, cyberattacks, or insider threats.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Physical Security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harm to people, assets, or facilities due to physical threats such as theft, vandalism, terrorism, or natural disasters.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ECECEC"/>
                </a:solidFill>
                <a:effectLst/>
                <a:latin typeface="Söhne"/>
              </a:rPr>
              <a:t>Business Continuity Risk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: The risk of disruption to business operations due to events such as power outages, IT system failures, or catastrophic incidents, impacting the organization's ability to deliver products or services.</a:t>
            </a:r>
          </a:p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79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668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u="none" strike="noStrike" dirty="0">
                <a:solidFill>
                  <a:srgbClr val="32323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Hackers targeted SolarWinds by deploying malicious code into its Orion IT monitoring and management software used by thousands of enterprises and government agencies worldwide.</a:t>
            </a:r>
          </a:p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619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7E69-0AE0-836C-96A6-97FCC0B8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43642-F1F4-4B10-7922-68C04E790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3D085-182B-C26D-288F-D4AAB239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C926F-7512-0149-A148-5F83CA1C5E2B}" type="datetime1">
              <a:rPr lang="hu-HU" smtClean="0"/>
              <a:t>2024. 04. 05.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6E766-8773-28DE-D1FA-785CE454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5BF9D-7CF8-F34D-4FB9-5DDF0EBD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02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906E-8426-BA91-35C6-C310E98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CB0B7-C8C4-ADBD-3621-759F70643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02EA7-E191-2632-69DE-0925292BD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6191-7981-254E-A868-3DD01DDBBCD9}" type="datetime1">
              <a:rPr lang="hu-HU" smtClean="0"/>
              <a:t>2024. 04. 05.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ED4D5-E946-2FB7-85D1-19FA34FB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2AC9C-39BA-55E8-B00C-DC495FAC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7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0020E-C225-B360-75FC-9B3169259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61C30-2442-99DD-16AB-569391A81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30807-F2B1-54C8-5D29-43DF6BBB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74D7-4C22-0448-9F7B-25FE396633DF}" type="datetime1">
              <a:rPr lang="hu-HU" smtClean="0"/>
              <a:t>2024. 04. 05.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5A132-C78F-8507-712F-E8395BB0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71EC1-BC42-ACF5-1A85-08B617ED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59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4CEB-7B46-5A31-8C64-3586E308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DC7F-CB7F-E89E-3329-553968B8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D395-7ADB-51C8-82F5-B6579D15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A671-6FD4-964A-9BFC-FD9FC8380D28}" type="datetime1">
              <a:rPr lang="hu-HU" smtClean="0"/>
              <a:t>2024. 04. 05.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4F6AC-8598-D290-0A85-11D93ED9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205C-FBDF-2CDB-3732-7AB009C97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2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D34B-2002-A402-7AC3-B823A69C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8164-5D7E-42FE-D4C8-C05269C25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613AF-9BCB-ADEC-6A70-C31F539B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2ED4-0432-6E4F-8333-2698576B59F8}" type="datetime1">
              <a:rPr lang="hu-HU" smtClean="0"/>
              <a:t>2024. 04. 05.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D622B-8657-DB36-C5B4-2657E12C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8131B-125D-B550-71EC-E222CE65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14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1110-F059-62C4-695E-4150C1A3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0FB74-3D08-12EA-A94B-5750C0DFE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F7724-4AEE-D123-BCB8-1EE0F2B80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860C2-D2A5-0806-EC22-548EBEE2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486C-7501-D141-993D-DA65E83A7308}" type="datetime1">
              <a:rPr lang="hu-HU" smtClean="0"/>
              <a:t>2024. 04. 05.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9E8BF-5381-F25D-6CA7-B652A1D5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8F23D-CAE8-6AB9-E505-E83DA09D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76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C558-246C-F3AA-A679-D4125289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D7849-E1D5-692D-E277-E40C4338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043D3-1F82-4DD5-7266-47A7CD7E9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7220B-9958-7830-DE98-6F5469EB6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61B69-AC98-4048-A4E2-EBAD431DD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B17D83-8E19-76A0-29FE-249CBFCE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5C4B-74C7-0547-9C91-EDA0D6BD08C4}" type="datetime1">
              <a:rPr lang="hu-HU" smtClean="0"/>
              <a:t>2024. 04. 05.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4F8E8-E608-1C83-3F17-AAD2D7D0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00968-A535-AC19-6EB3-A8E96501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04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57A4-149C-B3FE-6D7A-F6FD5512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1450A7-0CED-4BF2-CFA2-C9F36ECC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B68C-CFF7-6B42-B7C8-52110B9A288B}" type="datetime1">
              <a:rPr lang="hu-HU" smtClean="0"/>
              <a:t>2024. 04. 05.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9A619-E63A-3B64-7202-993183B1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64829-E905-25AB-5787-E1AF162A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FE1E9-BD91-F5BC-B3E0-3A295573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86C48-62BE-1244-808B-C4C53742076B}" type="datetime1">
              <a:rPr lang="hu-HU" smtClean="0"/>
              <a:t>2024. 04. 05.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96137-090C-3B1F-7236-B781EA88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BF9D7-BE1B-03C6-39DB-4653745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4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ACED-EC27-BCB5-D633-3B6BD53D0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B224-A1BD-92AB-57CF-0F6848869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FF7CA-54E3-EA11-85D1-FCC33EA8B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D1BB-B5A8-CEE3-2F17-134F11A9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AD0C-A842-EC46-A757-98411123E56D}" type="datetime1">
              <a:rPr lang="hu-HU" smtClean="0"/>
              <a:t>2024. 04. 05.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0CB89-93F1-F522-7A97-E8FE3416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51AE5-D05F-1F06-EF22-FBAFE8F6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29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24A4-A72E-7D75-855C-C663307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78EDB-347A-6945-1299-E2A1A2B9A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681E3-ABDB-5991-C3D1-13A0F9D6D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91C8-2870-F85D-202F-933AE9F0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2674-BD91-864B-AB0F-57E238F2DCE0}" type="datetime1">
              <a:rPr lang="hu-HU" smtClean="0"/>
              <a:t>2024. 04. 05.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C8AF7-2357-386A-66DD-FA3B8D6A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85EE8-1949-5E87-5B2C-D56A6BAF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51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122DEC-CC0D-E2EB-05D2-07DFDB0A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C6591-D25D-9DBD-1404-4E741CCE5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D99D6-84E4-157F-39F7-2A492D75C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FC1F4B-E9B6-2B4A-9D67-BF297F2F44E3}" type="datetime1">
              <a:rPr lang="hu-HU" smtClean="0"/>
              <a:t>2024. 04. 05.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1539B-0027-B465-70DC-33747AC36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35CAF-3AAD-BF27-F0E4-4F7FEC822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09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9D2605-DF06-A104-52B6-6E2FF78C1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79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6E7F3D-BAFB-A7E8-990F-7A6DE039B882}"/>
              </a:ext>
            </a:extLst>
          </p:cNvPr>
          <p:cNvSpPr/>
          <p:nvPr/>
        </p:nvSpPr>
        <p:spPr>
          <a:xfrm>
            <a:off x="0" y="503351"/>
            <a:ext cx="12192000" cy="5714083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44A61-CE16-546D-4465-1F97C2823EEB}"/>
              </a:ext>
            </a:extLst>
          </p:cNvPr>
          <p:cNvSpPr/>
          <p:nvPr/>
        </p:nvSpPr>
        <p:spPr>
          <a:xfrm>
            <a:off x="0" y="6217434"/>
            <a:ext cx="12192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0" y="248816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sz="40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0" y="321816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28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9BE33-4256-44D5-9D84-FE1BBC093683}"/>
              </a:ext>
            </a:extLst>
          </p:cNvPr>
          <p:cNvCxnSpPr/>
          <p:nvPr/>
        </p:nvCxnSpPr>
        <p:spPr>
          <a:xfrm>
            <a:off x="1263882" y="3196046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65395C-9D69-E85F-90BD-0227A8B937DD}"/>
              </a:ext>
            </a:extLst>
          </p:cNvPr>
          <p:cNvSpPr txBox="1"/>
          <p:nvPr/>
        </p:nvSpPr>
        <p:spPr>
          <a:xfrm>
            <a:off x="8806782" y="6434083"/>
            <a:ext cx="305726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szalai.patrik@uni-milton.hu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FC156-B547-7485-965A-4CD66C447317}"/>
              </a:ext>
            </a:extLst>
          </p:cNvPr>
          <p:cNvSpPr txBox="1"/>
          <p:nvPr/>
        </p:nvSpPr>
        <p:spPr>
          <a:xfrm>
            <a:off x="357849" y="6434492"/>
            <a:ext cx="231493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2024.04.05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C57184-92F0-F1B1-26B0-F8AA2DB5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4773" y="6450767"/>
            <a:ext cx="312009" cy="31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435C-83F6-8799-EA34-377A43D7B0D6}"/>
              </a:ext>
            </a:extLst>
          </p:cNvPr>
          <p:cNvSpPr txBox="1"/>
          <p:nvPr/>
        </p:nvSpPr>
        <p:spPr>
          <a:xfrm>
            <a:off x="4443528" y="6408157"/>
            <a:ext cx="33049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</a:t>
            </a:r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 </a:t>
            </a:r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Patrik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3109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F9CE7B-7B4F-E1CF-2FAB-7307461B2C3A}"/>
              </a:ext>
            </a:extLst>
          </p:cNvPr>
          <p:cNvSpPr/>
          <p:nvPr/>
        </p:nvSpPr>
        <p:spPr>
          <a:xfrm>
            <a:off x="8686795" y="17325"/>
            <a:ext cx="3505196" cy="685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9BC97-7776-43F2-7412-490305D66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5" r="43093"/>
          <a:stretch/>
        </p:blipFill>
        <p:spPr>
          <a:xfrm>
            <a:off x="8686796" y="737325"/>
            <a:ext cx="3505204" cy="613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KOCKÁZAT KATEGÓRIÁK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Üzletfolytonosságot veszélyeztető kockázatok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Adatvesztéstől a pénzügyi károkig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Ide tartoznak a: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Rendundancia</a:t>
            </a:r>
            <a:r>
              <a:rPr lang="hu-HU" sz="1250" dirty="0">
                <a:latin typeface="Montserrat" pitchFamily="2" charset="77"/>
              </a:rPr>
              <a:t> hiánya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Erőforrások hiánya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Dependenciák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BCP hiányosságok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Hiányos Kommunikáció és Koordináció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350" dirty="0">
                <a:latin typeface="Montserrat" pitchFamily="2" charset="77"/>
              </a:rPr>
              <a:t>Kezelésükhöz tervezésre, felügyeletre és megfelelően rugalmas folyamatokra van szükség.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2B487-D5C0-43E4-24A6-60A84296E779}"/>
              </a:ext>
            </a:extLst>
          </p:cNvPr>
          <p:cNvSpPr/>
          <p:nvPr/>
        </p:nvSpPr>
        <p:spPr>
          <a:xfrm>
            <a:off x="8686796" y="2042333"/>
            <a:ext cx="3505204" cy="4832991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9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335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A CIA TRIÁD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Az információbiztonság 3 alappillére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Confidentiality</a:t>
            </a: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Integrity</a:t>
            </a: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Availability</a:t>
            </a: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Feladat: </a:t>
            </a:r>
            <a:r>
              <a:rPr lang="hu-HU" sz="1400" dirty="0">
                <a:latin typeface="Montserrat" pitchFamily="2" charset="77"/>
              </a:rPr>
              <a:t>Próbáljuk meg definiálni őket!</a:t>
            </a:r>
            <a:endParaRPr lang="hu-HU" sz="1350" dirty="0">
              <a:latin typeface="Montserrat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10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10</a:t>
            </a:fld>
            <a:endParaRPr lang="en-GB" b="1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60B8D-8C61-922B-FDC2-A96588443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871" y="1462017"/>
            <a:ext cx="6243179" cy="453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7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A CIA TRIÁD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Az információbiztonság 3 alappillére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Confidentiality</a:t>
            </a:r>
            <a:r>
              <a:rPr lang="hu-HU" sz="1400" dirty="0">
                <a:latin typeface="Montserrat" pitchFamily="2" charset="77"/>
              </a:rPr>
              <a:t> – Az erőforráshoz csak a felhatalmazott felek férnek hozzá.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i="1" dirty="0">
                <a:solidFill>
                  <a:srgbClr val="FF0000"/>
                </a:solidFill>
                <a:latin typeface="Montserrat" pitchFamily="2" charset="77"/>
              </a:rPr>
              <a:t>Jó ha mindenki hozzáfér? Árthat az </a:t>
            </a:r>
            <a:r>
              <a:rPr lang="hu-HU" sz="1400" i="1" dirty="0" err="1">
                <a:solidFill>
                  <a:srgbClr val="FF0000"/>
                </a:solidFill>
                <a:latin typeface="Montserrat" pitchFamily="2" charset="77"/>
              </a:rPr>
              <a:t>integritynek</a:t>
            </a:r>
            <a:r>
              <a:rPr lang="hu-HU" sz="1400" i="1" dirty="0">
                <a:solidFill>
                  <a:srgbClr val="FF0000"/>
                </a:solidFill>
                <a:latin typeface="Montserrat" pitchFamily="2" charset="77"/>
              </a:rPr>
              <a:t>?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Integrity</a:t>
            </a:r>
            <a:r>
              <a:rPr lang="hu-HU" sz="1400" dirty="0">
                <a:latin typeface="Montserrat" pitchFamily="2" charset="77"/>
              </a:rPr>
              <a:t> – Az erőforrás tartalma ép, megbízható és nem megmásított.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i="1" dirty="0">
                <a:solidFill>
                  <a:srgbClr val="FF0000"/>
                </a:solidFill>
                <a:latin typeface="Montserrat" pitchFamily="2" charset="77"/>
              </a:rPr>
              <a:t>Megbízhatok az adatban? Garantáltam az épségét?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Availability</a:t>
            </a:r>
            <a:r>
              <a:rPr lang="hu-HU" sz="1400" dirty="0">
                <a:latin typeface="Montserrat" pitchFamily="2" charset="77"/>
              </a:rPr>
              <a:t> – Az erőforrást a felhatalmazott felek el tudják érni amikor kell.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i="1" dirty="0">
                <a:solidFill>
                  <a:srgbClr val="FF0000"/>
                </a:solidFill>
                <a:latin typeface="Montserrat" pitchFamily="2" charset="77"/>
              </a:rPr>
              <a:t>Az adat védett és ép, de semmit nem ér, ha nem férek hozzá amikor kell!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11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11</a:t>
            </a:fld>
            <a:endParaRPr lang="en-GB" b="1" dirty="0"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60B8D-8C61-922B-FDC2-A96588443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179" y="1462018"/>
            <a:ext cx="4093871" cy="29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3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A COBIT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Az ISACA management terve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COBIT – </a:t>
            </a:r>
            <a:r>
              <a:rPr lang="hu-HU" sz="1400" dirty="0" err="1">
                <a:latin typeface="Montserrat" pitchFamily="2" charset="77"/>
              </a:rPr>
              <a:t>Control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Objectives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for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Information</a:t>
            </a:r>
            <a:r>
              <a:rPr lang="hu-HU" sz="1400" dirty="0">
                <a:latin typeface="Montserrat" pitchFamily="2" charset="77"/>
              </a:rPr>
              <a:t> and </a:t>
            </a:r>
            <a:r>
              <a:rPr lang="hu-HU" sz="1400" dirty="0" err="1">
                <a:latin typeface="Montserrat" pitchFamily="2" charset="77"/>
              </a:rPr>
              <a:t>related</a:t>
            </a:r>
            <a:r>
              <a:rPr lang="hu-HU" sz="1400" dirty="0">
                <a:latin typeface="Montserrat" pitchFamily="2" charset="77"/>
              </a:rPr>
              <a:t> Technologies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Ajánlás gyűjtemény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Best </a:t>
            </a:r>
            <a:r>
              <a:rPr lang="hu-HU" sz="1400" dirty="0" err="1">
                <a:latin typeface="Montserrat" pitchFamily="2" charset="77"/>
              </a:rPr>
              <a:t>Practices</a:t>
            </a: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IT Managerek számára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Kockázatmenedzsment akcióterv fejezet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dirty="0">
                <a:latin typeface="Montserrat" pitchFamily="2" charset="77"/>
              </a:rPr>
              <a:t>Nem fogunk COBIT vizsgát tenni most, de a lépéseit érdemes megismerni!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12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12</a:t>
            </a:fld>
            <a:endParaRPr lang="en-GB" b="1" dirty="0">
              <a:latin typeface="Montserrat" pitchFamily="2" charset="77"/>
            </a:endParaRPr>
          </a:p>
        </p:txBody>
      </p:sp>
      <p:pic>
        <p:nvPicPr>
          <p:cNvPr id="1026" name="Picture 2" descr="Cobit 5 &amp; Governance - Training Partners">
            <a:extLst>
              <a:ext uri="{FF2B5EF4-FFF2-40B4-BE49-F238E27FC236}">
                <a16:creationId xmlns:a16="http://schemas.microsoft.com/office/drawing/2014/main" id="{08CCAA1D-241C-4671-EC9C-146FEE6F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734" y="1661270"/>
            <a:ext cx="3673637" cy="122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ACA Accreditation - Averest Training">
            <a:extLst>
              <a:ext uri="{FF2B5EF4-FFF2-40B4-BE49-F238E27FC236}">
                <a16:creationId xmlns:a16="http://schemas.microsoft.com/office/drawing/2014/main" id="{60BF4CD7-708E-E88B-2F59-2283D553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595" y="3847010"/>
            <a:ext cx="3568776" cy="90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673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A COBIT RISK MANAGEMENT LÉPÉSEI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A kockázatelemző munkájának lépései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dirty="0">
                <a:latin typeface="Montserrat" pitchFamily="2" charset="77"/>
              </a:rPr>
              <a:t>Veszélyforrások feltérképezése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dirty="0">
                <a:latin typeface="Montserrat" pitchFamily="2" charset="77"/>
              </a:rPr>
              <a:t>Valószínűségi kategóriák meghatározása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dirty="0">
                <a:latin typeface="Montserrat" pitchFamily="2" charset="77"/>
              </a:rPr>
              <a:t>Veszélyforrások bekövetkezésének becslése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dirty="0">
                <a:latin typeface="Montserrat" pitchFamily="2" charset="77"/>
              </a:rPr>
              <a:t>Kárkategóriák meghatározása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dirty="0">
                <a:latin typeface="Montserrat" pitchFamily="2" charset="77"/>
              </a:rPr>
              <a:t>Okozott kár becslése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dirty="0" err="1">
                <a:latin typeface="Montserrat" pitchFamily="2" charset="77"/>
              </a:rPr>
              <a:t>Kockázatkategórák</a:t>
            </a:r>
            <a:r>
              <a:rPr lang="hu-HU" sz="1400" dirty="0">
                <a:latin typeface="Montserrat" pitchFamily="2" charset="77"/>
              </a:rPr>
              <a:t> meghatározása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dirty="0">
                <a:latin typeface="Montserrat" pitchFamily="2" charset="77"/>
              </a:rPr>
              <a:t>Szorzótábla meghatározása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dirty="0">
                <a:latin typeface="Montserrat" pitchFamily="2" charset="77"/>
              </a:rPr>
              <a:t>Elviselhetetlen kockázatok meghatározása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dirty="0">
                <a:latin typeface="Montserrat" pitchFamily="2" charset="77"/>
              </a:rPr>
              <a:t>Alternatív védelmi intézkedések felderítése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dirty="0">
                <a:latin typeface="Montserrat" pitchFamily="2" charset="77"/>
              </a:rPr>
              <a:t>Javasolt védelmi intézkedések meghatározása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13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13</a:t>
            </a:fld>
            <a:endParaRPr lang="en-GB" b="1" dirty="0">
              <a:latin typeface="Montserrat" pitchFamily="2" charset="77"/>
            </a:endParaRPr>
          </a:p>
        </p:txBody>
      </p:sp>
      <p:pic>
        <p:nvPicPr>
          <p:cNvPr id="1026" name="Picture 2" descr="Cobit 5 &amp; Governance - Training Partners">
            <a:extLst>
              <a:ext uri="{FF2B5EF4-FFF2-40B4-BE49-F238E27FC236}">
                <a16:creationId xmlns:a16="http://schemas.microsoft.com/office/drawing/2014/main" id="{08CCAA1D-241C-4671-EC9C-146FEE6F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187" y="1661270"/>
            <a:ext cx="3673637" cy="122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ACA Accreditation - Averest Training">
            <a:extLst>
              <a:ext uri="{FF2B5EF4-FFF2-40B4-BE49-F238E27FC236}">
                <a16:creationId xmlns:a16="http://schemas.microsoft.com/office/drawing/2014/main" id="{60BF4CD7-708E-E88B-2F59-2283D553B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48" y="3847010"/>
            <a:ext cx="3568776" cy="90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56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GYAKORLAT – KOCKÁZATELEMZÉS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Tegyük fel, hogy: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Önök egy tanácsadó cégben dolgoznak kockázatelemzőként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Ügyfelük egy hazai nagyvállalat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Az IT infrastruktúra veszélyforrásait kell felmérniük és tanácsot adni a kockázatkezelésre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Kérdés:</a:t>
            </a:r>
            <a:r>
              <a:rPr lang="hu-HU" sz="1400" dirty="0">
                <a:latin typeface="Montserrat" pitchFamily="2" charset="77"/>
              </a:rPr>
              <a:t> Mikre kell gondolni a kezdéshez?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14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14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449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1. VESZÉLYFORRÁSOK FELTÉRKÉPEZÉSE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Az egyszerűség kedvéért szűkítsük a </a:t>
            </a:r>
            <a:r>
              <a:rPr lang="hu-HU" sz="1400" b="1" dirty="0" err="1">
                <a:latin typeface="Montserrat" pitchFamily="2" charset="77"/>
              </a:rPr>
              <a:t>scope</a:t>
            </a:r>
            <a:r>
              <a:rPr lang="hu-HU" sz="1400" b="1" dirty="0">
                <a:latin typeface="Montserrat" pitchFamily="2" charset="77"/>
              </a:rPr>
              <a:t>-ot!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Áramszünet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Alaplapi meghibásodás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Adathordozó-meghibásodás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Betöréses lopás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Lehallgatás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Jogosulatlan módosítás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Más nevében adott utasítás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Számítógépes betörés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Vírusfertőzés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Tűzvész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Feladat:</a:t>
            </a:r>
            <a:r>
              <a:rPr lang="hu-HU" sz="1400" dirty="0">
                <a:latin typeface="Montserrat" pitchFamily="2" charset="77"/>
              </a:rPr>
              <a:t> Készítsünk gyűjtőkategóriákat!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15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15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5635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1. VESZÉLYFORRÁSOK FELTÉRKÉPEZÉSE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Gyűjtőkategóriák</a:t>
            </a: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SZ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–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S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zervezési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gyengeségek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(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servezési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hiányosságokból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eredó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veszélyek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) -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Szl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Sz2 …</a:t>
            </a: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﻿﻿T 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–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T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ermészeti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veszélyforrások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(pl.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túz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csótörés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árvíz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villám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földrengés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) - T1, T2 ...</a:t>
            </a:r>
          </a:p>
          <a:p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﻿﻿</a:t>
            </a:r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F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–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Fizikai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veszélyek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(pl.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betörés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lopás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rongálás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) - F1, F2 ...</a:t>
            </a: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L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–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L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ogikai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fenyegetések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(pl.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informatikai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csalás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halózati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betörés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lehallgatás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) - L1, L2 ...</a:t>
            </a:r>
          </a:p>
          <a:p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﻿</a:t>
            </a:r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H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–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Humán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veszélyforrások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(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belsó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munkatársak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gondatlansága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visszaélések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) - H1, H2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16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16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009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2. VALÓSZÍNŰSÉG MEGHATÁROZÁSA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Bekövetkezési valószínűség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P</a:t>
            </a:r>
            <a:r>
              <a:rPr lang="hu-HU" sz="1400" b="1" dirty="0">
                <a:latin typeface="Montserrat" pitchFamily="2" charset="77"/>
              </a:rPr>
              <a:t> =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Probability</a:t>
            </a:r>
            <a:endParaRPr lang="hu-HU" sz="1400" b="1" dirty="0">
              <a:latin typeface="Montserrat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17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17</a:t>
            </a:fld>
            <a:endParaRPr lang="en-GB" b="1" dirty="0">
              <a:latin typeface="Montserrat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58CC91-638B-6AF6-3D3D-56E71DC3B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60288"/>
              </p:ext>
            </p:extLst>
          </p:nvPr>
        </p:nvGraphicFramePr>
        <p:xfrm>
          <a:off x="876176" y="2501900"/>
          <a:ext cx="10439648" cy="364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912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2609912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2609912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  <a:gridCol w="2609912">
                  <a:extLst>
                    <a:ext uri="{9D8B030D-6E8A-4147-A177-3AD203B41FA5}">
                      <a16:colId xmlns:a16="http://schemas.microsoft.com/office/drawing/2014/main" val="3805073813"/>
                    </a:ext>
                  </a:extLst>
                </a:gridCol>
              </a:tblGrid>
              <a:tr h="729882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Jelölés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Megnevezés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Előfordulások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száma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Leírás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729882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Montserrat" pitchFamily="2" charset="77"/>
                        </a:rPr>
                        <a:t>Very 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0.0 - 0.1 / </a:t>
                      </a:r>
                      <a:r>
                        <a:rPr lang="en-GB" b="1" dirty="0" err="1">
                          <a:latin typeface="Montserrat" pitchFamily="2" charset="77"/>
                        </a:rPr>
                        <a:t>év</a:t>
                      </a:r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Eseti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előfordulás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729882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Montserrat" pitchFamily="2" charset="77"/>
                        </a:rPr>
                        <a:t>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0.1 - 0.2 / </a:t>
                      </a:r>
                      <a:r>
                        <a:rPr lang="en-GB" b="1" dirty="0" err="1">
                          <a:latin typeface="Montserrat" pitchFamily="2" charset="77"/>
                        </a:rPr>
                        <a:t>év</a:t>
                      </a:r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Ritka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előfordulás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729882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Montserrat" pitchFamily="2" charset="77"/>
                        </a:rPr>
                        <a:t>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0.2 – 1.0 / </a:t>
                      </a:r>
                      <a:r>
                        <a:rPr lang="en-GB" b="1" dirty="0" err="1">
                          <a:latin typeface="Montserrat" pitchFamily="2" charset="77"/>
                        </a:rPr>
                        <a:t>év</a:t>
                      </a:r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Évente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előfordul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729882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Montserrat" pitchFamily="2" charset="77"/>
                        </a:rPr>
                        <a:t>Very 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1.0+ / </a:t>
                      </a:r>
                      <a:r>
                        <a:rPr lang="en-GB" b="1" dirty="0" err="1">
                          <a:latin typeface="Montserrat" pitchFamily="2" charset="77"/>
                        </a:rPr>
                        <a:t>év</a:t>
                      </a:r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Évente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többször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előfordul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061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2. VALÓSZÍNŰSÉG MEGHATÁROZÁSA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Bekövetkezési valószínűség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P</a:t>
            </a:r>
            <a:r>
              <a:rPr lang="hu-HU" sz="1400" b="1" dirty="0">
                <a:latin typeface="Montserrat" pitchFamily="2" charset="77"/>
              </a:rPr>
              <a:t> =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Probability</a:t>
            </a: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Definíciók:</a:t>
            </a:r>
          </a:p>
          <a:p>
            <a:r>
              <a:rPr lang="hu-HU" sz="1400" b="1" dirty="0">
                <a:solidFill>
                  <a:srgbClr val="000000"/>
                </a:solidFill>
                <a:effectLst/>
                <a:latin typeface="Montserrat" pitchFamily="2" charset="77"/>
              </a:rPr>
              <a:t>PVS</a:t>
            </a:r>
            <a:r>
              <a:rPr lang="hu-HU" sz="1400" dirty="0">
                <a:solidFill>
                  <a:srgbClr val="000000"/>
                </a:solidFill>
                <a:effectLst/>
                <a:latin typeface="Montserrat" pitchFamily="2" charset="77"/>
              </a:rPr>
              <a:t> – Ritkán, </a:t>
            </a:r>
            <a:r>
              <a:rPr lang="hu-HU" sz="1400" dirty="0" err="1">
                <a:solidFill>
                  <a:srgbClr val="000000"/>
                </a:solidFill>
                <a:effectLst/>
                <a:latin typeface="Montserrat" pitchFamily="2" charset="77"/>
              </a:rPr>
              <a:t>kb</a:t>
            </a:r>
            <a:r>
              <a:rPr lang="hu-HU" sz="1400" dirty="0">
                <a:solidFill>
                  <a:srgbClr val="000000"/>
                </a:solidFill>
                <a:effectLst/>
                <a:latin typeface="Montserrat" pitchFamily="2" charset="77"/>
              </a:rPr>
              <a:t>/</a:t>
            </a:r>
            <a:r>
              <a:rPr lang="hu-HU" sz="1400" dirty="0" err="1">
                <a:solidFill>
                  <a:srgbClr val="000000"/>
                </a:solidFill>
                <a:effectLst/>
                <a:latin typeface="Montserrat" pitchFamily="2" charset="77"/>
              </a:rPr>
              <a:t>max</a:t>
            </a:r>
            <a:r>
              <a:rPr lang="hu-HU" sz="1400" dirty="0">
                <a:solidFill>
                  <a:srgbClr val="000000"/>
                </a:solidFill>
                <a:effectLst/>
                <a:latin typeface="Montserrat" pitchFamily="2" charset="77"/>
              </a:rPr>
              <a:t> 10 évente egyszer várható az előfordulása</a:t>
            </a:r>
          </a:p>
          <a:p>
            <a:r>
              <a:rPr lang="hu-HU" sz="1400" b="1" dirty="0">
                <a:solidFill>
                  <a:srgbClr val="000000"/>
                </a:solidFill>
                <a:effectLst/>
                <a:latin typeface="Montserrat" pitchFamily="2" charset="77"/>
              </a:rPr>
              <a:t>PS</a:t>
            </a:r>
            <a:r>
              <a:rPr lang="hu-HU" sz="1400" dirty="0">
                <a:solidFill>
                  <a:srgbClr val="000000"/>
                </a:solidFill>
                <a:effectLst/>
                <a:latin typeface="Montserrat" pitchFamily="2" charset="77"/>
              </a:rPr>
              <a:t> – Kb. 5-10 évente előforduló, vagy csak profi támadó által kihasználható gyengeség</a:t>
            </a:r>
          </a:p>
          <a:p>
            <a:r>
              <a:rPr lang="hu-HU" sz="1400" b="1" dirty="0">
                <a:solidFill>
                  <a:srgbClr val="000000"/>
                </a:solidFill>
                <a:effectLst/>
                <a:latin typeface="Montserrat" pitchFamily="2" charset="77"/>
              </a:rPr>
              <a:t>PL</a:t>
            </a:r>
            <a:r>
              <a:rPr lang="hu-HU" sz="1400" dirty="0">
                <a:solidFill>
                  <a:srgbClr val="000000"/>
                </a:solidFill>
                <a:effectLst/>
                <a:latin typeface="Montserrat" pitchFamily="2" charset="77"/>
              </a:rPr>
              <a:t> – Kb. évente egyszer előforduló vagy átlagos szakember által is végrehajtható visszaélés</a:t>
            </a:r>
          </a:p>
          <a:p>
            <a:r>
              <a:rPr lang="hu-HU" sz="1400" b="1" dirty="0">
                <a:solidFill>
                  <a:srgbClr val="000000"/>
                </a:solidFill>
                <a:effectLst/>
                <a:latin typeface="Montserrat" pitchFamily="2" charset="77"/>
              </a:rPr>
              <a:t>PVL</a:t>
            </a:r>
            <a:r>
              <a:rPr lang="hu-HU" sz="1400" dirty="0">
                <a:solidFill>
                  <a:srgbClr val="000000"/>
                </a:solidFill>
                <a:effectLst/>
                <a:latin typeface="Montserrat" pitchFamily="2" charset="77"/>
              </a:rPr>
              <a:t> – Évente többször is előforduló vagy BÁRKI által kihasználható gyengeség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18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18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327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E073C4-3C1A-FDC2-E62F-B8A401BE2E5A}"/>
              </a:ext>
            </a:extLst>
          </p:cNvPr>
          <p:cNvSpPr/>
          <p:nvPr/>
        </p:nvSpPr>
        <p:spPr>
          <a:xfrm>
            <a:off x="0" y="2274737"/>
            <a:ext cx="12192000" cy="3373112"/>
          </a:xfrm>
          <a:prstGeom prst="rect">
            <a:avLst/>
          </a:prstGeom>
          <a:solidFill>
            <a:srgbClr val="003366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FA0593-924A-5EFE-66ED-BC24B1AFD613}"/>
              </a:ext>
            </a:extLst>
          </p:cNvPr>
          <p:cNvSpPr/>
          <p:nvPr/>
        </p:nvSpPr>
        <p:spPr>
          <a:xfrm>
            <a:off x="2501774" y="1770543"/>
            <a:ext cx="3251196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119817-D3D7-181E-57F5-A3C0B2903BB2}"/>
              </a:ext>
            </a:extLst>
          </p:cNvPr>
          <p:cNvSpPr/>
          <p:nvPr/>
        </p:nvSpPr>
        <p:spPr>
          <a:xfrm>
            <a:off x="6096000" y="1770543"/>
            <a:ext cx="3251196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59A9A-14A3-71B7-FED8-129C5C6457DE}"/>
              </a:ext>
            </a:extLst>
          </p:cNvPr>
          <p:cNvSpPr txBox="1"/>
          <p:nvPr/>
        </p:nvSpPr>
        <p:spPr>
          <a:xfrm>
            <a:off x="2501774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4, Risk Management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0867BB-FF9F-FB2C-7F0C-DEBE21372F11}"/>
              </a:ext>
            </a:extLst>
          </p:cNvPr>
          <p:cNvSpPr txBox="1"/>
          <p:nvPr/>
        </p:nvSpPr>
        <p:spPr>
          <a:xfrm>
            <a:off x="6096000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5,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Gyakorlás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TÉMAKÖRÖK: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89393-9C44-8231-05EA-9CFA8FE71BAA}"/>
              </a:ext>
            </a:extLst>
          </p:cNvPr>
          <p:cNvCxnSpPr/>
          <p:nvPr/>
        </p:nvCxnSpPr>
        <p:spPr>
          <a:xfrm>
            <a:off x="2813579" y="2248962"/>
            <a:ext cx="2627586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DF29B6-4F37-C990-A8C2-8E027851DC54}"/>
              </a:ext>
            </a:extLst>
          </p:cNvPr>
          <p:cNvCxnSpPr/>
          <p:nvPr/>
        </p:nvCxnSpPr>
        <p:spPr>
          <a:xfrm>
            <a:off x="6407801" y="2248962"/>
            <a:ext cx="2627586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2613883" y="2557488"/>
            <a:ext cx="3026979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Bevezetés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Miért szükséges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Lépések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Kapcsolódó fogalmak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ORM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Kibervédelem</a:t>
            </a:r>
            <a:endParaRPr lang="hu-HU" sz="1250" dirty="0">
              <a:latin typeface="Montserrat" pitchFamily="2" charset="77"/>
            </a:endParaRP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BCP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COBIT – ISACA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CC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ITB, IBK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NIS2 és CER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</p:txBody>
      </p:sp>
      <p:sp>
        <p:nvSpPr>
          <p:cNvPr id="35" name="Tartalom helye 3">
            <a:extLst>
              <a:ext uri="{FF2B5EF4-FFF2-40B4-BE49-F238E27FC236}">
                <a16:creationId xmlns:a16="http://schemas.microsoft.com/office/drawing/2014/main" id="{85A9035B-51CC-20A6-AC0E-3CD41C920BA5}"/>
              </a:ext>
            </a:extLst>
          </p:cNvPr>
          <p:cNvSpPr txBox="1">
            <a:spLocks/>
          </p:cNvSpPr>
          <p:nvPr/>
        </p:nvSpPr>
        <p:spPr>
          <a:xfrm>
            <a:off x="6208421" y="2557488"/>
            <a:ext cx="3026979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Mátrixok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Veszélyforrások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Valószínűség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Kár kategóriák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Kockázat kategóriák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Szorzótábla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Elviselhetetlen kockázatok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Alternatív védelmi intézkedések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Javasolt védelmi intézkedések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10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7646B-87C4-99EE-D35C-0D5786FB3B49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9725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3. VESZÉLYFORRÁSOK BEKÖVETKEZÉSÉNEK BECSLÉSE – </a:t>
            </a:r>
            <a:r>
              <a:rPr lang="en-GB" b="1" dirty="0">
                <a:solidFill>
                  <a:srgbClr val="00B0F0"/>
                </a:solidFill>
                <a:latin typeface="Montserrat ExtraBold" pitchFamily="2" charset="77"/>
              </a:rPr>
              <a:t>ÓRAI MUNKA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19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19</a:t>
            </a:fld>
            <a:endParaRPr lang="en-GB" b="1" dirty="0">
              <a:latin typeface="Montserrat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58CC91-638B-6AF6-3D3D-56E71DC3B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428605"/>
              </p:ext>
            </p:extLst>
          </p:nvPr>
        </p:nvGraphicFramePr>
        <p:xfrm>
          <a:off x="876176" y="1462018"/>
          <a:ext cx="10439648" cy="4991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61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800681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311212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Veszélyforrás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Montserrat" pitchFamily="2" charset="77"/>
                        </a:rPr>
                        <a:t>P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﻿﻿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Áramszünet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Alaplapi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meghibásodás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F3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Adathordozó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meghibásodás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Betöréses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lopás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Lehallgatás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2300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Jogosulatlan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módosítás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803900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Montserrat" pitchFamily="2" charset="77"/>
                        </a:rPr>
                        <a:t>Más </a:t>
                      </a:r>
                      <a:r>
                        <a:rPr lang="en-GB" dirty="0" err="1">
                          <a:latin typeface="Montserrat" pitchFamily="2" charset="77"/>
                        </a:rPr>
                        <a:t>nevében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adott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utasítás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71643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Számítógépes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betörés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Vírusfertőzés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Tűzvész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03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3. VESZÉLYFORRÁSOK BEKÖVETKEZÉSÉNEK BECSLÉSE - 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PÉLDA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20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20</a:t>
            </a:fld>
            <a:endParaRPr lang="en-GB" b="1" dirty="0">
              <a:latin typeface="Montserrat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58CC91-638B-6AF6-3D3D-56E71DC3B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69376"/>
              </p:ext>
            </p:extLst>
          </p:nvPr>
        </p:nvGraphicFramePr>
        <p:xfrm>
          <a:off x="876176" y="1462018"/>
          <a:ext cx="10439648" cy="4991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61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800681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311212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Veszélyforrás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Montserrat" pitchFamily="2" charset="77"/>
                        </a:rPr>
                        <a:t>P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﻿﻿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Áramszünet</a:t>
                      </a:r>
                      <a:endParaRPr lang="en-GB" sz="1800" kern="1200" dirty="0">
                        <a:solidFill>
                          <a:schemeClr val="dk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PVL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Alaplapi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meghibásodás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F3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Adathordozó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meghibásodás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Betöréses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lopás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Lehallgatás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2300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Jogosulatlan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módosítás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803900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Montserrat" pitchFamily="2" charset="77"/>
                        </a:rPr>
                        <a:t>Más </a:t>
                      </a:r>
                      <a:r>
                        <a:rPr lang="en-GB" dirty="0" err="1">
                          <a:latin typeface="Montserrat" pitchFamily="2" charset="77"/>
                        </a:rPr>
                        <a:t>nevében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adott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utasítás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71643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Számítógépes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betörés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Vírusfertőzés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PVL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453788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latin typeface="Montserrat" pitchFamily="2" charset="77"/>
                        </a:rPr>
                        <a:t>Tűzvész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Montserrat" pitchFamily="2" charset="77"/>
                        </a:rPr>
                        <a:t>PVS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99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4. KÁRKATEGÓRIÁK MEGHATÁROZÁSA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21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D =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Damage</a:t>
            </a:r>
            <a:endParaRPr lang="hu-HU" sz="1400" b="1" dirty="0">
              <a:latin typeface="Montserrat" pitchFamily="2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DE5D16-E409-9298-A4AC-4F2BFDC47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752907"/>
              </p:ext>
            </p:extLst>
          </p:nvPr>
        </p:nvGraphicFramePr>
        <p:xfrm>
          <a:off x="876176" y="2021775"/>
          <a:ext cx="10439648" cy="4129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295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2124635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4760259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  <a:gridCol w="2010459">
                  <a:extLst>
                    <a:ext uri="{9D8B030D-6E8A-4147-A177-3AD203B41FA5}">
                      <a16:colId xmlns:a16="http://schemas.microsoft.com/office/drawing/2014/main" val="3805073813"/>
                    </a:ext>
                  </a:extLst>
                </a:gridCol>
              </a:tblGrid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Jelölés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Megnevezés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Anyagi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kár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Emberi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kár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Very 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10 000.-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100 000.-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1 000 000.-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>
                          <a:latin typeface="Montserrat" pitchFamily="2" charset="77"/>
                        </a:rPr>
                        <a:t>könnyű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10 000 000.-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>
                          <a:latin typeface="Montserrat" pitchFamily="2" charset="77"/>
                        </a:rPr>
                        <a:t>súlyos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Very 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>
                          <a:latin typeface="Montserrat" pitchFamily="2" charset="77"/>
                        </a:rPr>
                        <a:t>Üzletmenet</a:t>
                      </a:r>
                      <a:r>
                        <a:rPr lang="en-GB" sz="1400" b="1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b="1" dirty="0" err="1">
                          <a:latin typeface="Montserrat" pitchFamily="2" charset="77"/>
                        </a:rPr>
                        <a:t>időszakos</a:t>
                      </a:r>
                      <a:r>
                        <a:rPr lang="en-GB" sz="1400" b="1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b="1" dirty="0" err="1">
                          <a:latin typeface="Montserrat" pitchFamily="2" charset="77"/>
                        </a:rPr>
                        <a:t>megszakadása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>
                          <a:latin typeface="Montserrat" pitchFamily="2" charset="77"/>
                        </a:rPr>
                        <a:t>halálos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831051"/>
                  </a:ext>
                </a:extLst>
              </a:tr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Disaster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>
                          <a:latin typeface="Montserrat" pitchFamily="2" charset="77"/>
                        </a:rPr>
                        <a:t>Üzletmenet</a:t>
                      </a:r>
                      <a:r>
                        <a:rPr lang="en-GB" sz="1400" b="1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b="1" dirty="0" err="1">
                          <a:latin typeface="Montserrat" pitchFamily="2" charset="77"/>
                        </a:rPr>
                        <a:t>hosszabb</a:t>
                      </a:r>
                      <a:r>
                        <a:rPr lang="en-GB" sz="1400" b="1" dirty="0">
                          <a:latin typeface="Montserrat" pitchFamily="2" charset="77"/>
                        </a:rPr>
                        <a:t>, </a:t>
                      </a:r>
                      <a:r>
                        <a:rPr lang="en-GB" sz="1400" b="1" dirty="0" err="1">
                          <a:latin typeface="Montserrat" pitchFamily="2" charset="77"/>
                        </a:rPr>
                        <a:t>teljes</a:t>
                      </a:r>
                      <a:r>
                        <a:rPr lang="en-GB" sz="1400" b="1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b="1" dirty="0" err="1">
                          <a:latin typeface="Montserrat" pitchFamily="2" charset="77"/>
                        </a:rPr>
                        <a:t>megszakadása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>
                          <a:latin typeface="Montserrat" pitchFamily="2" charset="77"/>
                        </a:rPr>
                        <a:t>Tömeges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852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006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4. KÁRKATEGÓRIÁK MEGHATÁROZÁSA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22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22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109170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Definíciók</a:t>
            </a: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D – Damage – </a:t>
            </a:r>
            <a:r>
              <a:rPr lang="en-GB" sz="1400" b="1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Kár</a:t>
            </a:r>
            <a:endParaRPr lang="en-GB" sz="1400" b="1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DVS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–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E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lsődleges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,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kis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összegű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kár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﻿﻿DS 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–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Másodlagos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nagyobb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összegű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kár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﻿﻿</a:t>
            </a:r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DA 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–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Fennakadás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az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alkalmazói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rendszerekben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vagy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könnyű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emberi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sérülés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DL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– </a:t>
            </a:r>
            <a:r>
              <a:rPr lang="hu-HU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Komoly fennakadás az üzleti folyamatokban vagy súlyos emberi sérülés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﻿DVL 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– Az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üzletmenet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hosszabb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megszakadása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ügyfélkörben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is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érezhető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változás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vagy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haláleset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b="1" dirty="0">
                <a:solidFill>
                  <a:schemeClr val="dk1"/>
                </a:solidFill>
                <a:latin typeface="Montserrat" pitchFamily="2" charset="77"/>
              </a:rPr>
              <a:t>DD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– Az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üzletmenet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hosszabb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megszakadása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mely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az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egész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cég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csődjét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okozhatja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vagy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kihatással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lehet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a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cég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részvényeire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vagy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tömeges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és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súlyos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emberi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sérüléseket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,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haláleseteket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okozhat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81287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5. OKOZOTT KÁR BECSLÉSE – </a:t>
            </a:r>
            <a:r>
              <a:rPr lang="en-GB" b="1" dirty="0">
                <a:solidFill>
                  <a:srgbClr val="00B0F0"/>
                </a:solidFill>
                <a:latin typeface="Montserrat ExtraBold" pitchFamily="2" charset="77"/>
              </a:rPr>
              <a:t>ÓRAI MUNKA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23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23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109170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Alkalmazzuk a CIA </a:t>
            </a:r>
            <a:r>
              <a:rPr lang="hu-HU" sz="1400" b="1" dirty="0" err="1">
                <a:solidFill>
                  <a:schemeClr val="dk1"/>
                </a:solidFill>
                <a:latin typeface="Montserrat" pitchFamily="2" charset="77"/>
              </a:rPr>
              <a:t>t</a:t>
            </a:r>
            <a:r>
              <a:rPr lang="hu-HU" sz="1400" b="1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riádot</a:t>
            </a:r>
            <a:r>
              <a:rPr lang="hu-HU" sz="1400" b="1" dirty="0">
                <a:solidFill>
                  <a:schemeClr val="dk1"/>
                </a:solidFill>
                <a:latin typeface="Montserrat" pitchFamily="2" charset="77"/>
              </a:rPr>
              <a:t>!</a:t>
            </a:r>
            <a:endParaRPr lang="en-GB" sz="1400" b="1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C366BA-6512-AE04-0765-DDD603E76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15342"/>
              </p:ext>
            </p:extLst>
          </p:nvPr>
        </p:nvGraphicFramePr>
        <p:xfrm>
          <a:off x="876176" y="1986453"/>
          <a:ext cx="10439649" cy="417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657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5815536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4164107919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3815232633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2502034450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Veszélyforrás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P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C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A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﻿﻿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Áramszünet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Alaplapi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Adathordozó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Betöréses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lopás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Lehallgatás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2300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Jogosulatlan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módosítás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803900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Montserrat" pitchFamily="2" charset="77"/>
                        </a:rPr>
                        <a:t>Más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nevében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adott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utasítás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71643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Számítógépes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betörés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Vírusfertőzés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Tűzvész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455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5. OKOZOTT KÁR BECSLÉSE - 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PÉLDA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24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24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109170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Alkalmazzuk a CIA </a:t>
            </a:r>
            <a:r>
              <a:rPr lang="hu-HU" sz="1400" b="1" dirty="0" err="1">
                <a:solidFill>
                  <a:schemeClr val="dk1"/>
                </a:solidFill>
                <a:latin typeface="Montserrat" pitchFamily="2" charset="77"/>
              </a:rPr>
              <a:t>t</a:t>
            </a:r>
            <a:r>
              <a:rPr lang="hu-HU" sz="1400" b="1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riádot</a:t>
            </a:r>
            <a:r>
              <a:rPr lang="hu-HU" sz="1400" b="1" dirty="0">
                <a:solidFill>
                  <a:schemeClr val="dk1"/>
                </a:solidFill>
                <a:latin typeface="Montserrat" pitchFamily="2" charset="77"/>
              </a:rPr>
              <a:t>! </a:t>
            </a:r>
            <a:r>
              <a:rPr lang="hu-HU" sz="1400" dirty="0">
                <a:solidFill>
                  <a:schemeClr val="dk1"/>
                </a:solidFill>
                <a:latin typeface="Montserrat" pitchFamily="2" charset="77"/>
              </a:rPr>
              <a:t>(Figyelem, a könyvben található példán változtattam!)</a:t>
            </a:r>
            <a:endParaRPr lang="en-GB" sz="1400" b="1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C366BA-6512-AE04-0765-DDD603E76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0913"/>
              </p:ext>
            </p:extLst>
          </p:nvPr>
        </p:nvGraphicFramePr>
        <p:xfrm>
          <a:off x="876176" y="1986453"/>
          <a:ext cx="10439649" cy="417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657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5815536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4164107919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3815232633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2502034450"/>
                    </a:ext>
                  </a:extLst>
                </a:gridCol>
                <a:gridCol w="952364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Veszélyforrás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P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C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A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﻿﻿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Áramszünet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Alaplapi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Adathordozó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Betöréses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lopás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Lehallgatás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2300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Jogosulatlan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módosítás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803900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Montserrat" pitchFamily="2" charset="77"/>
                        </a:rPr>
                        <a:t>Más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nevében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adott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utasítás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71643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Számítógépes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betörés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Vírusfertőzés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Tűzvész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824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6. KOCKÁZATKATEGÓRIÁK MEGHATÁROZÁSA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25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25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R =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Risk</a:t>
            </a:r>
            <a:endParaRPr lang="hu-HU" sz="1400" b="1" dirty="0">
              <a:latin typeface="Montserrat" pitchFamily="2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DE5D16-E409-9298-A4AC-4F2BFDC47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737169"/>
              </p:ext>
            </p:extLst>
          </p:nvPr>
        </p:nvGraphicFramePr>
        <p:xfrm>
          <a:off x="876176" y="2021775"/>
          <a:ext cx="10439648" cy="353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627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2631385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5895636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Jelölés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Megnevezés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Montserrat" pitchFamily="2" charset="77"/>
                        </a:rPr>
                        <a:t>Kár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várható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értékének</a:t>
                      </a:r>
                      <a:r>
                        <a:rPr lang="en-GB" dirty="0">
                          <a:latin typeface="Montserrat" pitchFamily="2" charset="77"/>
                        </a:rPr>
                        <a:t> </a:t>
                      </a:r>
                      <a:r>
                        <a:rPr lang="en-GB" dirty="0" err="1">
                          <a:latin typeface="Montserrat" pitchFamily="2" charset="77"/>
                        </a:rPr>
                        <a:t>nagyságrendje</a:t>
                      </a:r>
                      <a:endParaRPr lang="en-GB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Very 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10 000.- HUF / </a:t>
                      </a:r>
                      <a:r>
                        <a:rPr lang="en-GB" sz="1400" b="1" dirty="0" err="1">
                          <a:latin typeface="Montserrat" pitchFamily="2" charset="77"/>
                        </a:rPr>
                        <a:t>év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100 000.- HUF / </a:t>
                      </a:r>
                      <a:r>
                        <a:rPr lang="en-GB" sz="1400" b="1" dirty="0" err="1">
                          <a:latin typeface="Montserrat" pitchFamily="2" charset="77"/>
                        </a:rPr>
                        <a:t>év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1 000 000.- HUF / </a:t>
                      </a:r>
                      <a:r>
                        <a:rPr lang="en-GB" sz="1400" b="1" dirty="0" err="1">
                          <a:latin typeface="Montserrat" pitchFamily="2" charset="77"/>
                        </a:rPr>
                        <a:t>év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10 000 000.- HUF / </a:t>
                      </a:r>
                      <a:r>
                        <a:rPr lang="en-GB" sz="1400" b="1" dirty="0" err="1">
                          <a:latin typeface="Montserrat" pitchFamily="2" charset="77"/>
                        </a:rPr>
                        <a:t>év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58993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Very 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>
                          <a:latin typeface="Montserrat" pitchFamily="2" charset="77"/>
                        </a:rPr>
                        <a:t>Beláthatatlan</a:t>
                      </a:r>
                      <a:r>
                        <a:rPr lang="en-GB" sz="1400" b="1" dirty="0">
                          <a:latin typeface="Montserrat" pitchFamily="2" charset="77"/>
                        </a:rPr>
                        <a:t> (</a:t>
                      </a:r>
                      <a:r>
                        <a:rPr lang="en-GB" sz="1400" b="1" dirty="0" err="1">
                          <a:latin typeface="Montserrat" pitchFamily="2" charset="77"/>
                        </a:rPr>
                        <a:t>nem</a:t>
                      </a:r>
                      <a:r>
                        <a:rPr lang="en-GB" sz="1400" b="1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b="1" dirty="0" err="1">
                          <a:latin typeface="Montserrat" pitchFamily="2" charset="77"/>
                        </a:rPr>
                        <a:t>korlátos</a:t>
                      </a:r>
                      <a:r>
                        <a:rPr lang="en-GB" sz="1400" b="1" dirty="0">
                          <a:latin typeface="Montserrat" pitchFamily="2" charset="7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831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456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7. SZORZÓTÁBLA MEGHATÁROZÁSA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26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26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 err="1">
                <a:latin typeface="Montserrat" pitchFamily="2" charset="77"/>
              </a:rPr>
              <a:t>R</a:t>
            </a:r>
            <a:r>
              <a:rPr lang="hu-HU" sz="1550" b="1" dirty="0">
                <a:latin typeface="Montserrat" pitchFamily="2" charset="77"/>
              </a:rPr>
              <a:t> = </a:t>
            </a:r>
            <a:r>
              <a:rPr lang="hu-HU" sz="1550" b="1" dirty="0" err="1">
                <a:latin typeface="Montserrat" pitchFamily="2" charset="77"/>
              </a:rPr>
              <a:t>P</a:t>
            </a:r>
            <a:r>
              <a:rPr lang="hu-HU" sz="1550" b="1" dirty="0">
                <a:latin typeface="Montserrat" pitchFamily="2" charset="77"/>
              </a:rPr>
              <a:t> x 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DE5D16-E409-9298-A4AC-4F2BFDC47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295285"/>
              </p:ext>
            </p:extLst>
          </p:nvPr>
        </p:nvGraphicFramePr>
        <p:xfrm>
          <a:off x="876176" y="2021775"/>
          <a:ext cx="10439646" cy="280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7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460003736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50398370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504720812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799635467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P/D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156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7. SZORZÓTÁBLA MEGHATÁROZÁSA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27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27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Színkódokkal egyszerűbb az áttekintés és a szemléltetés.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DE5D16-E409-9298-A4AC-4F2BFDC47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048218"/>
              </p:ext>
            </p:extLst>
          </p:nvPr>
        </p:nvGraphicFramePr>
        <p:xfrm>
          <a:off x="876176" y="2021775"/>
          <a:ext cx="10439646" cy="280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7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460003736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50398370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504720812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799635467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P/D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RS</a:t>
                      </a: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5964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7. SZORZÓTÁBLA ALKALMAZÁSA – </a:t>
            </a:r>
            <a:r>
              <a:rPr lang="en-GB" b="1" dirty="0">
                <a:solidFill>
                  <a:srgbClr val="00B0F0"/>
                </a:solidFill>
                <a:latin typeface="Montserrat ExtraBold" pitchFamily="2" charset="77"/>
              </a:rPr>
              <a:t>ÓRAI MUNKA</a:t>
            </a:r>
            <a:endParaRPr lang="en-GB" dirty="0">
              <a:solidFill>
                <a:srgbClr val="00B0F0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28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28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Kiegészítjük a táblát az </a:t>
            </a:r>
            <a:r>
              <a:rPr lang="hu-HU" sz="1400" b="1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R</a:t>
            </a:r>
            <a:r>
              <a:rPr lang="hu-HU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értékkel. Mindig a legnagyobb </a:t>
            </a:r>
            <a:r>
              <a:rPr lang="hu-HU" sz="1400" b="1" dirty="0">
                <a:solidFill>
                  <a:schemeClr val="dk1"/>
                </a:solidFill>
                <a:latin typeface="Montserrat" pitchFamily="2" charset="77"/>
              </a:rPr>
              <a:t>D értéket alkalmazva, a legrosszabb eshetőséget!</a:t>
            </a:r>
            <a:endParaRPr lang="en-GB" sz="1400" b="1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C366BA-6512-AE04-0765-DDD603E76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145506"/>
              </p:ext>
            </p:extLst>
          </p:nvPr>
        </p:nvGraphicFramePr>
        <p:xfrm>
          <a:off x="876176" y="1986453"/>
          <a:ext cx="10439648" cy="417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552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5329361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94123381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4164107919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3815232633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2502034450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Veszélyforrás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P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C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A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R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﻿﻿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Áramszünet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Alaplapi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Adathordozó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Betöréses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lopás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Lehallgatás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2300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Jogosulatlan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módosítás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803900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Montserrat" pitchFamily="2" charset="77"/>
                        </a:rPr>
                        <a:t>Más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nevében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adott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utasítás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71643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Számítógépes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betörés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Vírusfertőzés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Tűzvész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ACA1A6-4E0D-ABA2-8F3C-467CA9E23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99136"/>
              </p:ext>
            </p:extLst>
          </p:nvPr>
        </p:nvGraphicFramePr>
        <p:xfrm>
          <a:off x="876176" y="7098368"/>
          <a:ext cx="10439646" cy="280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7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460003736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50398370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504720812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799635467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P/D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RS</a:t>
                      </a: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89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816182B-7434-EC8D-9241-3477B39EF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3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D593B83-9E66-47FD-05B9-0129C1F1B6BE}"/>
              </a:ext>
            </a:extLst>
          </p:cNvPr>
          <p:cNvSpPr/>
          <p:nvPr/>
        </p:nvSpPr>
        <p:spPr>
          <a:xfrm>
            <a:off x="-5" y="514960"/>
            <a:ext cx="12192000" cy="5714083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t>2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62CF41-63E1-0746-4C15-743F501BABC4}"/>
              </a:ext>
            </a:extLst>
          </p:cNvPr>
          <p:cNvCxnSpPr/>
          <p:nvPr/>
        </p:nvCxnSpPr>
        <p:spPr>
          <a:xfrm>
            <a:off x="1263882" y="2575560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DCC292-004E-94A6-A8EA-668393045497}"/>
              </a:ext>
            </a:extLst>
          </p:cNvPr>
          <p:cNvSpPr/>
          <p:nvPr/>
        </p:nvSpPr>
        <p:spPr>
          <a:xfrm>
            <a:off x="11176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75FE8-0C4B-0A50-B228-E390BE27FB61}"/>
              </a:ext>
            </a:extLst>
          </p:cNvPr>
          <p:cNvSpPr txBox="1"/>
          <p:nvPr/>
        </p:nvSpPr>
        <p:spPr>
          <a:xfrm>
            <a:off x="11176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Bevezetés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F70D6-351A-8F9C-1C05-56B37FAE0B9B}"/>
              </a:ext>
            </a:extLst>
          </p:cNvPr>
          <p:cNvSpPr/>
          <p:nvPr/>
        </p:nvSpPr>
        <p:spPr>
          <a:xfrm>
            <a:off x="44704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9B6-AAED-7A84-32C1-91C0B526E0D2}"/>
              </a:ext>
            </a:extLst>
          </p:cNvPr>
          <p:cNvSpPr txBox="1"/>
          <p:nvPr/>
        </p:nvSpPr>
        <p:spPr>
          <a:xfrm>
            <a:off x="44704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Lépések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B5C4B85-EBE3-64FA-7D2B-B07EF3CEBC39}"/>
              </a:ext>
            </a:extLst>
          </p:cNvPr>
          <p:cNvSpPr/>
          <p:nvPr/>
        </p:nvSpPr>
        <p:spPr>
          <a:xfrm>
            <a:off x="78232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3BB43-4C3C-286A-D418-C9230DEDFA9B}"/>
              </a:ext>
            </a:extLst>
          </p:cNvPr>
          <p:cNvSpPr txBox="1"/>
          <p:nvPr/>
        </p:nvSpPr>
        <p:spPr>
          <a:xfrm>
            <a:off x="78232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Fogalmak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BBC29-2F13-FF64-D77A-2C27A64087B2}"/>
              </a:ext>
            </a:extLst>
          </p:cNvPr>
          <p:cNvSpPr txBox="1"/>
          <p:nvPr/>
        </p:nvSpPr>
        <p:spPr>
          <a:xfrm>
            <a:off x="3737427" y="1848952"/>
            <a:ext cx="4717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RISK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E3196-E750-A1BD-F5FE-C3729F7F4023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316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7. SZORZÓTÁBLA ALKALMAZÁSA</a:t>
            </a:r>
            <a:r>
              <a:rPr lang="en-GB" dirty="0">
                <a:solidFill>
                  <a:srgbClr val="003366"/>
                </a:solidFill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- 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PÉLDA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29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29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Kiegészítjük a táblát az </a:t>
            </a:r>
            <a:r>
              <a:rPr lang="hu-HU" sz="1400" b="1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R</a:t>
            </a:r>
            <a:r>
              <a:rPr lang="hu-HU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értékkel. Mindig a legnagyobb </a:t>
            </a:r>
            <a:r>
              <a:rPr lang="hu-HU" sz="1400" b="1" dirty="0">
                <a:solidFill>
                  <a:schemeClr val="dk1"/>
                </a:solidFill>
                <a:latin typeface="Montserrat" pitchFamily="2" charset="77"/>
              </a:rPr>
              <a:t>D értéket alkalmazva, a legrosszabb eshetőséget!</a:t>
            </a:r>
            <a:endParaRPr lang="en-GB" sz="1400" b="1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C366BA-6512-AE04-0765-DDD603E76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805021"/>
              </p:ext>
            </p:extLst>
          </p:nvPr>
        </p:nvGraphicFramePr>
        <p:xfrm>
          <a:off x="876176" y="1986453"/>
          <a:ext cx="10439648" cy="417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552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5329361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94123381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4164107919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3815232633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2502034450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Veszélyforrás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P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C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A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R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﻿﻿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Áramszünet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Alaplapi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Adathordozó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Betöréses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lopás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Lehallgatás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72300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Jogosulatlan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módosítás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803900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Montserrat" pitchFamily="2" charset="77"/>
                        </a:rPr>
                        <a:t>Más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nevében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adott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utasítás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371643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Számítógépes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betörés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Vírusfertőzés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Tűzvész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ACA1A6-4E0D-ABA2-8F3C-467CA9E2321A}"/>
              </a:ext>
            </a:extLst>
          </p:cNvPr>
          <p:cNvGraphicFramePr>
            <a:graphicFrameLocks noGrp="1"/>
          </p:cNvGraphicFramePr>
          <p:nvPr/>
        </p:nvGraphicFramePr>
        <p:xfrm>
          <a:off x="876176" y="7098368"/>
          <a:ext cx="10439646" cy="280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7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460003736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50398370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504720812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799635467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P/D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RS</a:t>
                      </a: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</a:p>
                  </a:txBody>
                  <a:tcPr marL="86878" marR="86878" marT="43439" marB="43439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670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8. ELVISELHETETLEN KOCKÁZATOK MEGHATÁROZÁSA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30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30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Ezeket külön jelöljük a többitől, fontos, hogy ezek nem csak RVL értékek!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DE5D16-E409-9298-A4AC-4F2BFDC47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499868"/>
              </p:ext>
            </p:extLst>
          </p:nvPr>
        </p:nvGraphicFramePr>
        <p:xfrm>
          <a:off x="876176" y="2021775"/>
          <a:ext cx="10439646" cy="280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7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460003736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50398370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504720812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799635467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P/D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935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8. ELVISELHETETLEN KOCKÁZATOK MEGHATÁROZÁSA – </a:t>
            </a:r>
            <a:r>
              <a:rPr lang="en-GB" b="1" dirty="0">
                <a:solidFill>
                  <a:srgbClr val="00B0F0"/>
                </a:solidFill>
                <a:latin typeface="Montserrat ExtraBold" pitchFamily="2" charset="77"/>
              </a:rPr>
              <a:t>ÓRAI MUNKA</a:t>
            </a:r>
            <a:endParaRPr lang="en-GB" dirty="0">
              <a:solidFill>
                <a:srgbClr val="00B0F0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31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A táblázat alapján elviselhetetlen kockázatok: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DD68E0-13B8-1655-4EED-B08820ECC689}"/>
              </a:ext>
            </a:extLst>
          </p:cNvPr>
          <p:cNvGraphicFramePr>
            <a:graphicFrameLocks noGrp="1"/>
          </p:cNvGraphicFramePr>
          <p:nvPr/>
        </p:nvGraphicFramePr>
        <p:xfrm>
          <a:off x="876176" y="7098368"/>
          <a:ext cx="10439646" cy="280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7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460003736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50398370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504720812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799635467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P/D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7B66F9-81E8-A65E-48CE-34915D9BD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708347"/>
              </p:ext>
            </p:extLst>
          </p:nvPr>
        </p:nvGraphicFramePr>
        <p:xfrm>
          <a:off x="876176" y="1986453"/>
          <a:ext cx="10439648" cy="417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552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5329361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94123381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4164107919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3815232633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2502034450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Veszélyforrás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P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C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A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R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﻿﻿</a:t>
                      </a: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Áramszünet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Alaplapi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Adathordozó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Betöréses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lopás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Lehallgatás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2300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Jogosulatlan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módosítás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803900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latin typeface="Montserrat" pitchFamily="2" charset="77"/>
                        </a:rPr>
                        <a:t>Más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nevében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adott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utasítás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71643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Számítógépes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betörés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Vírusfertőzés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Tűzvész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057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8. ELVISELHETETLEN KOCKÁZATOK MEGHATÁROZÁSA - 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PÉLDA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32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32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A táblázat alapján elviselhetetlen kockázatok: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289036-501E-0269-13E1-633647C63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644172"/>
              </p:ext>
            </p:extLst>
          </p:nvPr>
        </p:nvGraphicFramePr>
        <p:xfrm>
          <a:off x="876176" y="1986453"/>
          <a:ext cx="10439648" cy="227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552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5329361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94123381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4164107919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3815232633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2502034450"/>
                    </a:ext>
                  </a:extLst>
                </a:gridCol>
                <a:gridCol w="872747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Veszélyforrás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P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C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A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R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Adathordozó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H1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Betöréses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lopás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Számítógépes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betörés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Vírusfertőzés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PVL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T1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Tűzvész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PVS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Montserrat" pitchFamily="2" charset="77"/>
                        </a:rPr>
                        <a:t>RVL</a:t>
                      </a:r>
                      <a:endParaRPr lang="en-GB" sz="1400" b="1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DD68E0-13B8-1655-4EED-B08820ECC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703562"/>
              </p:ext>
            </p:extLst>
          </p:nvPr>
        </p:nvGraphicFramePr>
        <p:xfrm>
          <a:off x="876176" y="7098368"/>
          <a:ext cx="10439646" cy="280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7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460003736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50398370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504720812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799635467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P/D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799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9. ALTERNATÍV VÉDELMI INTÉZKEDÉSEK FELDERÍTÉSE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33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33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Lehetséges védelmi megoldások és hatásuk:</a:t>
            </a: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D –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Okozott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kár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kategóriáját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csökkent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i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1-el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DD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–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Okozott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kár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kategóriáját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csökkent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i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2-vel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P 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– A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bekövetkezési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valószínűség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kategóriát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csökkenti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1-el</a:t>
            </a:r>
          </a:p>
          <a:p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﻿﻿</a:t>
            </a:r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PP 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– A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bekövetkezési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valószínűség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kategóriát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csökkenti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2-vel</a:t>
            </a:r>
          </a:p>
          <a:p>
            <a:r>
              <a:rPr lang="en-GB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E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– </a:t>
            </a:r>
            <a:r>
              <a:rPr lang="hu-HU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Megszűnteti a veszélyforrás kockázatát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DD68E0-13B8-1655-4EED-B08820ECC689}"/>
              </a:ext>
            </a:extLst>
          </p:cNvPr>
          <p:cNvGraphicFramePr>
            <a:graphicFrameLocks noGrp="1"/>
          </p:cNvGraphicFramePr>
          <p:nvPr/>
        </p:nvGraphicFramePr>
        <p:xfrm>
          <a:off x="876176" y="7098368"/>
          <a:ext cx="10439646" cy="280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7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460003736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50398370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504720812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799635467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P/D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929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9. ALTERNATÍV VÉDELMI INTÉZKEDÉSEK FELDERÍTÉSE – </a:t>
            </a:r>
            <a:r>
              <a:rPr lang="en-GB" b="1" dirty="0">
                <a:solidFill>
                  <a:srgbClr val="00B0F0"/>
                </a:solidFill>
                <a:latin typeface="Montserrat ExtraBold" pitchFamily="2" charset="77"/>
              </a:rPr>
              <a:t>ÓRAI MUNKA</a:t>
            </a:r>
            <a:endParaRPr lang="en-GB" dirty="0">
              <a:solidFill>
                <a:srgbClr val="00B0F0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34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34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462018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V = Védelmi intézkedés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D56EEF-A674-A45B-AAC3-5F54014D3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800238"/>
              </p:ext>
            </p:extLst>
          </p:nvPr>
        </p:nvGraphicFramePr>
        <p:xfrm>
          <a:off x="876176" y="1787201"/>
          <a:ext cx="10439645" cy="3437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34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3360222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2231136">
                  <a:extLst>
                    <a:ext uri="{9D8B030D-6E8A-4147-A177-3AD203B41FA5}">
                      <a16:colId xmlns:a16="http://schemas.microsoft.com/office/drawing/2014/main" val="94123381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val="4164107919"/>
                    </a:ext>
                  </a:extLst>
                </a:gridCol>
                <a:gridCol w="1842637">
                  <a:extLst>
                    <a:ext uri="{9D8B030D-6E8A-4147-A177-3AD203B41FA5}">
                      <a16:colId xmlns:a16="http://schemas.microsoft.com/office/drawing/2014/main" val="3815232633"/>
                    </a:ext>
                  </a:extLst>
                </a:gridCol>
              </a:tblGrid>
              <a:tr h="36989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err="1">
                          <a:latin typeface="Montserrat" pitchFamily="2" charset="77"/>
                        </a:rPr>
                        <a:t>Védelmi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dirty="0" err="1">
                          <a:latin typeface="Montserrat" pitchFamily="2" charset="77"/>
                        </a:rPr>
                        <a:t>intézkedés</a:t>
                      </a:r>
                      <a:endParaRPr lang="en-GB" sz="12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Beruházás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(CAPEX)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Éves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dirty="0" err="1">
                          <a:latin typeface="Montserrat" pitchFamily="2" charset="77"/>
                        </a:rPr>
                        <a:t>költség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(OPEX)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Hatás</a:t>
                      </a:r>
                      <a:endParaRPr lang="en-GB" sz="12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200" b="1" kern="1200" dirty="0">
                        <a:solidFill>
                          <a:schemeClr val="dk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2300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803900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71643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334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9. ALTERNATÍV VÉDELMI INTÉZKEDÉSEK FELDERÍTÉSE - 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PÉLDA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35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35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462018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V = Védelmi intézkedés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D56EEF-A674-A45B-AAC3-5F54014D3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211776"/>
              </p:ext>
            </p:extLst>
          </p:nvPr>
        </p:nvGraphicFramePr>
        <p:xfrm>
          <a:off x="876176" y="1787201"/>
          <a:ext cx="10439645" cy="435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34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3360222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2231136">
                  <a:extLst>
                    <a:ext uri="{9D8B030D-6E8A-4147-A177-3AD203B41FA5}">
                      <a16:colId xmlns:a16="http://schemas.microsoft.com/office/drawing/2014/main" val="94123381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val="4164107919"/>
                    </a:ext>
                  </a:extLst>
                </a:gridCol>
                <a:gridCol w="1842637">
                  <a:extLst>
                    <a:ext uri="{9D8B030D-6E8A-4147-A177-3AD203B41FA5}">
                      <a16:colId xmlns:a16="http://schemas.microsoft.com/office/drawing/2014/main" val="3815232633"/>
                    </a:ext>
                  </a:extLst>
                </a:gridCol>
              </a:tblGrid>
              <a:tr h="36989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err="1">
                          <a:latin typeface="Montserrat" pitchFamily="2" charset="77"/>
                        </a:rPr>
                        <a:t>Védelmi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dirty="0" err="1">
                          <a:latin typeface="Montserrat" pitchFamily="2" charset="77"/>
                        </a:rPr>
                        <a:t>intézkedés</a:t>
                      </a:r>
                      <a:endParaRPr lang="en-GB" sz="12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Beruházás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(CAPEX)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Éves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dirty="0" err="1">
                          <a:latin typeface="Montserrat" pitchFamily="2" charset="77"/>
                        </a:rPr>
                        <a:t>költség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(OPEX)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Hatás</a:t>
                      </a:r>
                      <a:endParaRPr lang="en-GB" sz="12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b="1" kern="1200" dirty="0" err="1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Szünetmentes</a:t>
                      </a:r>
                      <a:r>
                        <a:rPr lang="en-GB" sz="1200" b="1" kern="1200" dirty="0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200" b="1" kern="1200" dirty="0" err="1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táp</a:t>
                      </a:r>
                      <a:endParaRPr lang="en-GB" sz="1200" b="1" kern="1200" dirty="0">
                        <a:solidFill>
                          <a:schemeClr val="dk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5 000 000.-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50 000.-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F1-D, F1-P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Áramfejlesztő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10 000 000.-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200 000.-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F1-E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Poroltók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1 000 000.-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200 000.-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T1-DD, T1-PP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Duplikálás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5 000 000.-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200 000.-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F2-PP, F3-PP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Hibatűrő</a:t>
                      </a:r>
                      <a:r>
                        <a:rPr lang="en-GB" sz="1200" b="1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b="1" dirty="0" err="1">
                          <a:latin typeface="Montserrat" pitchFamily="2" charset="77"/>
                        </a:rPr>
                        <a:t>rendszer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30 000 000.-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2 000 000.-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F2-PP, F3-PP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2300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Biztonsági</a:t>
                      </a:r>
                      <a:r>
                        <a:rPr lang="en-GB" sz="1200" b="1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b="1" dirty="0" err="1">
                          <a:latin typeface="Montserrat" pitchFamily="2" charset="77"/>
                        </a:rPr>
                        <a:t>mentések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latin typeface="Montserrat" pitchFamily="2" charset="77"/>
                        </a:rPr>
                        <a:t>2 000 000.-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2 000 000.-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F3-D, L5-D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803900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Riasztórendszer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latin typeface="Montserrat" pitchFamily="2" charset="77"/>
                        </a:rPr>
                        <a:t>20 000 000.-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2 000 000.-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H1-DD, H1-P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71643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Biztonsági</a:t>
                      </a:r>
                      <a:r>
                        <a:rPr lang="en-GB" sz="1200" b="1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b="1" dirty="0" err="1">
                          <a:latin typeface="Montserrat" pitchFamily="2" charset="77"/>
                        </a:rPr>
                        <a:t>őrség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latin typeface="Montserrat" pitchFamily="2" charset="77"/>
                        </a:rPr>
                        <a:t>2 000 000.-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latin typeface="Montserrat" pitchFamily="2" charset="77"/>
                        </a:rPr>
                        <a:t>30 000 000.-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H1-E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Biztosítás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latin typeface="Montserrat" pitchFamily="2" charset="77"/>
                        </a:rPr>
                        <a:t>10 000 000.-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H1-D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Adatkommunikáció</a:t>
                      </a:r>
                      <a:r>
                        <a:rPr lang="en-GB" sz="1200" b="1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b="1" dirty="0" err="1">
                          <a:latin typeface="Montserrat" pitchFamily="2" charset="77"/>
                        </a:rPr>
                        <a:t>titkosítása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latin typeface="Montserrat" pitchFamily="2" charset="77"/>
                        </a:rPr>
                        <a:t>2 000 000.-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L1-E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Hozzáférés-védelem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500 000.-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L2-P, L4-P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722171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Digitális</a:t>
                      </a:r>
                      <a:r>
                        <a:rPr lang="en-GB" sz="1200" b="1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b="1" dirty="0" err="1">
                          <a:latin typeface="Montserrat" pitchFamily="2" charset="77"/>
                        </a:rPr>
                        <a:t>aláírás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500 000.-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L3-E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54749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Vírusvédelem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500 000.-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200 000.-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L5-PP, L5-D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836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993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10. JAVASOLT VÉDELMI INTÉZKEDÉSEK MEGHATÁROZÁSA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36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36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A lehető legideálisabb intézkedések csoportja</a:t>
            </a:r>
          </a:p>
          <a:p>
            <a:r>
              <a:rPr lang="hu-HU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Lehető legkisebb beruházással</a:t>
            </a:r>
          </a:p>
          <a:p>
            <a:r>
              <a:rPr lang="hu-HU" sz="1400" dirty="0">
                <a:solidFill>
                  <a:schemeClr val="dk1"/>
                </a:solidFill>
                <a:latin typeface="Montserrat" pitchFamily="2" charset="77"/>
              </a:rPr>
              <a:t>Lehető legkisebb éves költséggel</a:t>
            </a:r>
          </a:p>
          <a:p>
            <a:r>
              <a:rPr lang="hu-HU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Effektíven megszüntetni az összes elviselhetetlen kockázatot</a:t>
            </a:r>
          </a:p>
          <a:p>
            <a:r>
              <a:rPr lang="hu-HU" sz="1400" dirty="0">
                <a:solidFill>
                  <a:schemeClr val="dk1"/>
                </a:solidFill>
                <a:latin typeface="Montserrat" pitchFamily="2" charset="77"/>
              </a:rPr>
              <a:t>E</a:t>
            </a:r>
            <a:r>
              <a:rPr lang="hu-HU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lviselhetetlen kategória alá szor</a:t>
            </a:r>
            <a:r>
              <a:rPr lang="hu-HU" sz="1400" dirty="0">
                <a:solidFill>
                  <a:schemeClr val="dk1"/>
                </a:solidFill>
                <a:latin typeface="Montserrat" pitchFamily="2" charset="77"/>
              </a:rPr>
              <a:t>ítani nem kötelező teljesen </a:t>
            </a:r>
            <a:r>
              <a:rPr lang="hu-HU" sz="1400" b="1" dirty="0">
                <a:solidFill>
                  <a:schemeClr val="dk1"/>
                </a:solidFill>
                <a:latin typeface="Montserrat" pitchFamily="2" charset="77"/>
              </a:rPr>
              <a:t>E – Eliminálni</a:t>
            </a:r>
            <a:r>
              <a:rPr lang="hu-HU" sz="1400" dirty="0">
                <a:solidFill>
                  <a:schemeClr val="dk1"/>
                </a:solidFill>
                <a:latin typeface="Montserrat" pitchFamily="2" charset="77"/>
              </a:rPr>
              <a:t>, ha az a fenti 2 szempontot sérti</a:t>
            </a:r>
          </a:p>
          <a:p>
            <a:endParaRPr lang="hu-HU" sz="1400" dirty="0">
              <a:solidFill>
                <a:schemeClr val="dk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hu-HU" sz="1400" b="1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Súlyozott költségek:</a:t>
            </a:r>
          </a:p>
          <a:p>
            <a:r>
              <a:rPr lang="hu-HU" sz="1400" dirty="0">
                <a:solidFill>
                  <a:schemeClr val="dk1"/>
                </a:solidFill>
                <a:latin typeface="Montserrat" pitchFamily="2" charset="77"/>
              </a:rPr>
              <a:t>Az éves költség 3x szorzóval számolandó a beruházással szemben</a:t>
            </a:r>
          </a:p>
          <a:p>
            <a:endParaRPr lang="hu-HU" sz="1400" dirty="0">
              <a:solidFill>
                <a:schemeClr val="dk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hu-HU" sz="1400" b="1" dirty="0">
                <a:solidFill>
                  <a:schemeClr val="dk1"/>
                </a:solidFill>
                <a:latin typeface="Montserrat" pitchFamily="2" charset="77"/>
              </a:rPr>
              <a:t>Végül:</a:t>
            </a:r>
            <a:r>
              <a:rPr lang="hu-HU" sz="1400" dirty="0">
                <a:solidFill>
                  <a:schemeClr val="dk1"/>
                </a:solidFill>
                <a:latin typeface="Montserrat" pitchFamily="2" charset="77"/>
              </a:rPr>
              <a:t> Nézzük át, nem becsültünk-e valamilyen intézkedést túl!</a:t>
            </a:r>
          </a:p>
        </p:txBody>
      </p:sp>
    </p:spTree>
    <p:extLst>
      <p:ext uri="{BB962C8B-B14F-4D97-AF65-F5344CB8AC3E}">
        <p14:creationId xmlns:p14="http://schemas.microsoft.com/office/powerpoint/2010/main" val="3239690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10. JAVASOLT VÉDELMI INTÉZKEDÉSEK MEGHATÁROZÁSA – 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PÉLDA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37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37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Szóba jövő intézkedések: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289036-501E-0269-13E1-633647C63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633067"/>
              </p:ext>
            </p:extLst>
          </p:nvPr>
        </p:nvGraphicFramePr>
        <p:xfrm>
          <a:off x="876176" y="1986453"/>
          <a:ext cx="10439645" cy="227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617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6756063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2561965">
                  <a:extLst>
                    <a:ext uri="{9D8B030D-6E8A-4147-A177-3AD203B41FA5}">
                      <a16:colId xmlns:a16="http://schemas.microsoft.com/office/drawing/2014/main" val="94123381"/>
                    </a:ext>
                  </a:extLst>
                </a:gridCol>
              </a:tblGrid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Veszélyforrás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Védelmi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intézkedések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F3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Adathordozó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meghibásodás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1" dirty="0">
                          <a:latin typeface="Montserrat" pitchFamily="2" charset="77"/>
                        </a:rPr>
                        <a:t>V4, V5, V6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H1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Betöréses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lopás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1" dirty="0">
                          <a:latin typeface="Montserrat" pitchFamily="2" charset="77"/>
                        </a:rPr>
                        <a:t>V7, V8, V9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Számítógépes</a:t>
                      </a:r>
                      <a:r>
                        <a:rPr lang="en-GB" sz="1400" dirty="0">
                          <a:latin typeface="Montserrat" pitchFamily="2" charset="77"/>
                        </a:rPr>
                        <a:t> </a:t>
                      </a:r>
                      <a:r>
                        <a:rPr lang="en-GB" sz="1400" dirty="0" err="1">
                          <a:latin typeface="Montserrat" pitchFamily="2" charset="77"/>
                        </a:rPr>
                        <a:t>betörés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1" dirty="0">
                          <a:latin typeface="Montserrat" pitchFamily="2" charset="77"/>
                        </a:rPr>
                        <a:t>V11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L5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Vírusfertőzés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1" dirty="0">
                          <a:latin typeface="Montserrat" pitchFamily="2" charset="77"/>
                        </a:rPr>
                        <a:t>V6, V13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37915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Montserrat" pitchFamily="2" charset="77"/>
                        </a:rPr>
                        <a:t>T1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 err="1">
                          <a:latin typeface="Montserrat" pitchFamily="2" charset="77"/>
                        </a:rPr>
                        <a:t>Tűzvész</a:t>
                      </a:r>
                      <a:endParaRPr lang="en-GB" sz="140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b="1" dirty="0">
                          <a:latin typeface="Montserrat" pitchFamily="2" charset="77"/>
                        </a:rPr>
                        <a:t>V3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032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10. JAVASOLT VÉDELMI INTÉZKEDÉSEK MEGHATÁROZÁSA – </a:t>
            </a:r>
            <a:r>
              <a:rPr lang="en-GB" b="1" dirty="0">
                <a:solidFill>
                  <a:srgbClr val="00B0F0"/>
                </a:solidFill>
                <a:latin typeface="Montserrat ExtraBold" pitchFamily="2" charset="77"/>
              </a:rPr>
              <a:t>ÓRAI MUNKA</a:t>
            </a:r>
            <a:endParaRPr lang="en-GB" dirty="0">
              <a:solidFill>
                <a:srgbClr val="00B0F0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38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38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462018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V = Védelmi intézkedés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D56EEF-A674-A45B-AAC3-5F54014D3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794466"/>
              </p:ext>
            </p:extLst>
          </p:nvPr>
        </p:nvGraphicFramePr>
        <p:xfrm>
          <a:off x="876176" y="1787201"/>
          <a:ext cx="10439645" cy="435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34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3360222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2231136">
                  <a:extLst>
                    <a:ext uri="{9D8B030D-6E8A-4147-A177-3AD203B41FA5}">
                      <a16:colId xmlns:a16="http://schemas.microsoft.com/office/drawing/2014/main" val="94123381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val="4164107919"/>
                    </a:ext>
                  </a:extLst>
                </a:gridCol>
                <a:gridCol w="1842637">
                  <a:extLst>
                    <a:ext uri="{9D8B030D-6E8A-4147-A177-3AD203B41FA5}">
                      <a16:colId xmlns:a16="http://schemas.microsoft.com/office/drawing/2014/main" val="3815232633"/>
                    </a:ext>
                  </a:extLst>
                </a:gridCol>
              </a:tblGrid>
              <a:tr h="36989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err="1">
                          <a:latin typeface="Montserrat" pitchFamily="2" charset="77"/>
                        </a:rPr>
                        <a:t>Védelmi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dirty="0" err="1">
                          <a:latin typeface="Montserrat" pitchFamily="2" charset="77"/>
                        </a:rPr>
                        <a:t>intézkedés</a:t>
                      </a:r>
                      <a:endParaRPr lang="en-GB" sz="12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Beruházás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(CAPEX)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Éves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dirty="0" err="1">
                          <a:latin typeface="Montserrat" pitchFamily="2" charset="77"/>
                        </a:rPr>
                        <a:t>költség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(OPEX)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Hatás</a:t>
                      </a:r>
                      <a:endParaRPr lang="en-GB" sz="12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b="1" kern="1200">
                          <a:solidFill>
                            <a:schemeClr val="dk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Szünetmentes táp</a:t>
                      </a:r>
                      <a:endParaRPr lang="en-GB" sz="1200" b="1" kern="1200" dirty="0">
                        <a:solidFill>
                          <a:schemeClr val="dk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5 000 000.-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50 000.-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V2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Áramfejlesztő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10 000 000.-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200 000.-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V3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Poroltók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1 000 000.-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200 000.-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V4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Duplikálás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5 000 000.-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200 000.-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V5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Hibatűrő rendszer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30 000 000.-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2 000 000.-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2300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V6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Biztonsági mentések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>
                          <a:latin typeface="Montserrat" pitchFamily="2" charset="77"/>
                        </a:rPr>
                        <a:t>2 000 000.-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2 000 000.- HUF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803900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V7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Riasztórendszer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>
                          <a:latin typeface="Montserrat" pitchFamily="2" charset="77"/>
                        </a:rPr>
                        <a:t>20 000 000.-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2 000 000.- HUF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71643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V8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Biztonsági őrség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>
                          <a:latin typeface="Montserrat" pitchFamily="2" charset="77"/>
                        </a:rPr>
                        <a:t>2 000 000.-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>
                          <a:latin typeface="Montserrat" pitchFamily="2" charset="77"/>
                        </a:rPr>
                        <a:t>30 000 000.-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650349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V9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Biztosítás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0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>
                          <a:latin typeface="Montserrat" pitchFamily="2" charset="77"/>
                        </a:rPr>
                        <a:t>10 000 000.-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102014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V10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Adatkommunikáció titkosítása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>
                          <a:latin typeface="Montserrat" pitchFamily="2" charset="77"/>
                        </a:rPr>
                        <a:t>2 000 000.-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0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855218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V11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Hozzáférés-védelem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500 000.-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0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722171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V12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Digitális aláírás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500 000.-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0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54749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>
                          <a:latin typeface="Montserrat" pitchFamily="2" charset="77"/>
                        </a:rPr>
                        <a:t>V13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>
                          <a:latin typeface="Montserrat" pitchFamily="2" charset="77"/>
                        </a:rPr>
                        <a:t>Vírusvédelem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500 000.-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>
                          <a:latin typeface="Montserrat" pitchFamily="2" charset="77"/>
                        </a:rPr>
                        <a:t>200 000.- HUF</a:t>
                      </a:r>
                      <a:endParaRPr lang="en-GB" sz="1200" b="0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836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20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ISMÉTLÉS – KOCKÁZATKEZELÉS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7" y="1661270"/>
            <a:ext cx="5678618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informatika szerepe napjainkban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kezdetekben csak apró változások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Majd a mindennapok része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Mára már civilizációnk alappillére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felhasználással a rendszerek is nőnek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Nő a komplexitás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Nő a függőség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Nő a kitettség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Nő a kockázat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okozott károk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„Melissa” (1999) 		$ 80 000 000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„ILOVEYOU” (2000) 	$ 10 000 000 000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„</a:t>
            </a:r>
            <a:r>
              <a:rPr lang="hu-HU" sz="1250" dirty="0" err="1">
                <a:latin typeface="Montserrat" pitchFamily="2" charset="77"/>
              </a:rPr>
              <a:t>Mydoom</a:t>
            </a:r>
            <a:r>
              <a:rPr lang="hu-HU" sz="1250" dirty="0">
                <a:latin typeface="Montserrat" pitchFamily="2" charset="77"/>
              </a:rPr>
              <a:t>” (2004)	$ 38 000 000 000+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F9CE7B-7B4F-E1CF-2FAB-7307461B2C3A}"/>
              </a:ext>
            </a:extLst>
          </p:cNvPr>
          <p:cNvSpPr/>
          <p:nvPr/>
        </p:nvSpPr>
        <p:spPr>
          <a:xfrm>
            <a:off x="8686800" y="737325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D75F25-338D-7079-AD24-D93B7670B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43" t="110" r="41983" b="-110"/>
          <a:stretch/>
        </p:blipFill>
        <p:spPr>
          <a:xfrm>
            <a:off x="8686796" y="737325"/>
            <a:ext cx="3505204" cy="613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02B487-D5C0-43E4-24A6-60A84296E779}"/>
              </a:ext>
            </a:extLst>
          </p:cNvPr>
          <p:cNvSpPr/>
          <p:nvPr/>
        </p:nvSpPr>
        <p:spPr>
          <a:xfrm>
            <a:off x="8686796" y="2042333"/>
            <a:ext cx="3505204" cy="4832991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E5317-A894-F2FD-DF80-412278C9469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65381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10. JAVASOLT VÉDELMI INTÉZKEDÉSEK MEGHATÁROZÁSA – 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PÉLDA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39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39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462018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V = Védelmi intézkedés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4FED8D-11AA-FCCF-2F66-6B508315F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116102"/>
              </p:ext>
            </p:extLst>
          </p:nvPr>
        </p:nvGraphicFramePr>
        <p:xfrm>
          <a:off x="876176" y="1787201"/>
          <a:ext cx="10439645" cy="1903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34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3360222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2231136">
                  <a:extLst>
                    <a:ext uri="{9D8B030D-6E8A-4147-A177-3AD203B41FA5}">
                      <a16:colId xmlns:a16="http://schemas.microsoft.com/office/drawing/2014/main" val="94123381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val="4164107919"/>
                    </a:ext>
                  </a:extLst>
                </a:gridCol>
                <a:gridCol w="1842637">
                  <a:extLst>
                    <a:ext uri="{9D8B030D-6E8A-4147-A177-3AD203B41FA5}">
                      <a16:colId xmlns:a16="http://schemas.microsoft.com/office/drawing/2014/main" val="3815232633"/>
                    </a:ext>
                  </a:extLst>
                </a:gridCol>
              </a:tblGrid>
              <a:tr h="36989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Montserrat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 err="1">
                          <a:latin typeface="Montserrat" pitchFamily="2" charset="77"/>
                        </a:rPr>
                        <a:t>Védelmi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dirty="0" err="1">
                          <a:latin typeface="Montserrat" pitchFamily="2" charset="77"/>
                        </a:rPr>
                        <a:t>intézkedés</a:t>
                      </a:r>
                      <a:endParaRPr lang="en-GB" sz="12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Beruházás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(CAPEX)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Éves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dirty="0" err="1">
                          <a:latin typeface="Montserrat" pitchFamily="2" charset="77"/>
                        </a:rPr>
                        <a:t>költség</a:t>
                      </a:r>
                      <a:r>
                        <a:rPr lang="en-GB" sz="1200" dirty="0">
                          <a:latin typeface="Montserrat" pitchFamily="2" charset="77"/>
                        </a:rPr>
                        <a:t> (OPEX) X 3</a:t>
                      </a: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latin typeface="Montserrat" pitchFamily="2" charset="77"/>
                        </a:rPr>
                        <a:t>Hatás</a:t>
                      </a:r>
                      <a:endParaRPr lang="en-GB" sz="1200" dirty="0">
                        <a:latin typeface="Montserrat" pitchFamily="2" charset="77"/>
                      </a:endParaRPr>
                    </a:p>
                  </a:txBody>
                  <a:tcPr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Poroltók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1 000 000.-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600 000.-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T1-DD, T1-PP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Biztonsági</a:t>
                      </a:r>
                      <a:r>
                        <a:rPr lang="en-GB" sz="1200" b="1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b="1" dirty="0" err="1">
                          <a:latin typeface="Montserrat" pitchFamily="2" charset="77"/>
                        </a:rPr>
                        <a:t>mentések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latin typeface="Montserrat" pitchFamily="2" charset="77"/>
                        </a:rPr>
                        <a:t>2 000 000.-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6 000 000.-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F3-D, L5-D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803900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Riasztórendszer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dirty="0">
                          <a:latin typeface="Montserrat" pitchFamily="2" charset="77"/>
                        </a:rPr>
                        <a:t>20 000 000.-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6 000 000.-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H1-DD, H1-P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0371643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Hozzáférés-védelem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500 000.-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L2-P, L4-P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722171"/>
                  </a:ext>
                </a:extLst>
              </a:tr>
              <a:tr h="306748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Montserrat" pitchFamily="2" charset="77"/>
                        </a:rPr>
                        <a:t>V13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 err="1">
                          <a:latin typeface="Montserrat" pitchFamily="2" charset="77"/>
                        </a:rPr>
                        <a:t>Vírusvédelem</a:t>
                      </a:r>
                      <a:endParaRPr lang="en-GB" sz="1200" b="1" dirty="0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500 000.-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0" dirty="0">
                          <a:latin typeface="Montserrat" pitchFamily="2" charset="77"/>
                        </a:rPr>
                        <a:t>600 000.- HUF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b="1" dirty="0">
                          <a:latin typeface="Montserrat" pitchFamily="2" charset="77"/>
                        </a:rPr>
                        <a:t>L5-PP, L5-D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836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729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816182B-7434-EC8D-9241-3477B39EF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3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D593B83-9E66-47FD-05B9-0129C1F1B6BE}"/>
              </a:ext>
            </a:extLst>
          </p:cNvPr>
          <p:cNvSpPr/>
          <p:nvPr/>
        </p:nvSpPr>
        <p:spPr>
          <a:xfrm>
            <a:off x="0" y="514960"/>
            <a:ext cx="12192000" cy="5714083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t>40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3737427" y="1848952"/>
            <a:ext cx="4717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AJÁNLÁSOK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62CF41-63E1-0746-4C15-743F501BABC4}"/>
              </a:ext>
            </a:extLst>
          </p:cNvPr>
          <p:cNvCxnSpPr/>
          <p:nvPr/>
        </p:nvCxnSpPr>
        <p:spPr>
          <a:xfrm>
            <a:off x="1263882" y="2575560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DCC292-004E-94A6-A8EA-668393045497}"/>
              </a:ext>
            </a:extLst>
          </p:cNvPr>
          <p:cNvSpPr/>
          <p:nvPr/>
        </p:nvSpPr>
        <p:spPr>
          <a:xfrm>
            <a:off x="11176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75FE8-0C4B-0A50-B228-E390BE27FB61}"/>
              </a:ext>
            </a:extLst>
          </p:cNvPr>
          <p:cNvSpPr txBox="1"/>
          <p:nvPr/>
        </p:nvSpPr>
        <p:spPr>
          <a:xfrm>
            <a:off x="11176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ITB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F70D6-351A-8F9C-1C05-56B37FAE0B9B}"/>
              </a:ext>
            </a:extLst>
          </p:cNvPr>
          <p:cNvSpPr/>
          <p:nvPr/>
        </p:nvSpPr>
        <p:spPr>
          <a:xfrm>
            <a:off x="44704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9B6-AAED-7A84-32C1-91C0B526E0D2}"/>
              </a:ext>
            </a:extLst>
          </p:cNvPr>
          <p:cNvSpPr txBox="1"/>
          <p:nvPr/>
        </p:nvSpPr>
        <p:spPr>
          <a:xfrm>
            <a:off x="44704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IBK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B5C4B85-EBE3-64FA-7D2B-B07EF3CEBC39}"/>
              </a:ext>
            </a:extLst>
          </p:cNvPr>
          <p:cNvSpPr/>
          <p:nvPr/>
        </p:nvSpPr>
        <p:spPr>
          <a:xfrm>
            <a:off x="78232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3BB43-4C3C-286A-D418-C9230DEDFA9B}"/>
              </a:ext>
            </a:extLst>
          </p:cNvPr>
          <p:cNvSpPr txBox="1"/>
          <p:nvPr/>
        </p:nvSpPr>
        <p:spPr>
          <a:xfrm>
            <a:off x="78232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COBIT, CC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E09A7-14EB-0BC5-D700-34F6D6192B4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6923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ITB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41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41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Hazai legfontosabb ajánlások egyike</a:t>
            </a:r>
          </a:p>
          <a:p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Informatikai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Tárcaközi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Bizottság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8.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sz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.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Ajánlása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Ajánlás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az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IBK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elkészítéséhez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Felsorol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sok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kockázatot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, mint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fenyegetettség</a:t>
            </a:r>
            <a:endParaRPr lang="en-GB" sz="1400" dirty="0">
              <a:solidFill>
                <a:schemeClr val="dk1"/>
              </a:solidFill>
              <a:latin typeface="Montserrat" pitchFamily="2" charset="77"/>
            </a:endParaRPr>
          </a:p>
          <a:p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Kockázat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=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Valószínűség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x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Okozott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kár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Felsorol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biztonsági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intézkedéseket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is</a:t>
            </a:r>
          </a:p>
          <a:p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Megadja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,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hogy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mely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intézkedés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mely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fenyegetésre</a:t>
            </a:r>
            <a:r>
              <a:rPr lang="en-GB" sz="140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van </a:t>
            </a:r>
            <a:r>
              <a:rPr lang="en-GB" sz="140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hatással</a:t>
            </a:r>
            <a:endParaRPr lang="en-GB" sz="1400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Segít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meghatározni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az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elviselhetetlen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kockázatokat</a:t>
            </a:r>
            <a:endParaRPr lang="en-GB" sz="1400" dirty="0">
              <a:solidFill>
                <a:schemeClr val="dk1"/>
              </a:solidFill>
              <a:latin typeface="Montserrat" pitchFamily="2" charset="77"/>
            </a:endParaRPr>
          </a:p>
          <a:p>
            <a:pPr lvl="1"/>
            <a:r>
              <a:rPr lang="en-GB" sz="125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Gyakoriság</a:t>
            </a:r>
            <a:r>
              <a:rPr lang="en-GB" sz="125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25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és</a:t>
            </a:r>
            <a:r>
              <a:rPr lang="en-GB" sz="125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</a:t>
            </a:r>
            <a:r>
              <a:rPr lang="en-GB" sz="125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Károk</a:t>
            </a:r>
            <a:r>
              <a:rPr lang="en-GB" sz="125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0-4 </a:t>
            </a:r>
            <a:r>
              <a:rPr lang="en-GB" sz="125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pontozás</a:t>
            </a:r>
            <a:r>
              <a:rPr lang="en-GB" sz="125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 (4 </a:t>
            </a:r>
            <a:r>
              <a:rPr lang="en-GB" sz="1250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legmagasabb</a:t>
            </a:r>
            <a:r>
              <a:rPr lang="en-GB" sz="1250" kern="1200" dirty="0">
                <a:solidFill>
                  <a:schemeClr val="dk1"/>
                </a:solidFill>
                <a:effectLst/>
                <a:latin typeface="Montserrat" pitchFamily="2" charset="77"/>
              </a:rPr>
              <a:t>)</a:t>
            </a:r>
          </a:p>
          <a:p>
            <a:pPr lvl="1"/>
            <a:r>
              <a:rPr lang="en-GB" sz="1250" dirty="0">
                <a:solidFill>
                  <a:schemeClr val="dk1"/>
                </a:solidFill>
                <a:latin typeface="Montserrat" pitchFamily="2" charset="77"/>
              </a:rPr>
              <a:t>2 </a:t>
            </a:r>
            <a:r>
              <a:rPr lang="en-GB" sz="1250" dirty="0" err="1">
                <a:solidFill>
                  <a:schemeClr val="dk1"/>
                </a:solidFill>
                <a:latin typeface="Montserrat" pitchFamily="2" charset="77"/>
              </a:rPr>
              <a:t>szám</a:t>
            </a:r>
            <a:r>
              <a:rPr lang="en-GB" sz="125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250" dirty="0" err="1">
                <a:solidFill>
                  <a:schemeClr val="dk1"/>
                </a:solidFill>
                <a:latin typeface="Montserrat" pitchFamily="2" charset="77"/>
              </a:rPr>
              <a:t>összege</a:t>
            </a:r>
            <a:r>
              <a:rPr lang="en-GB" sz="1250" dirty="0">
                <a:solidFill>
                  <a:schemeClr val="dk1"/>
                </a:solidFill>
                <a:latin typeface="Montserrat" pitchFamily="2" charset="77"/>
              </a:rPr>
              <a:t> &gt;= 5 </a:t>
            </a:r>
            <a:r>
              <a:rPr lang="en-GB" sz="1250" dirty="0" err="1">
                <a:solidFill>
                  <a:schemeClr val="dk1"/>
                </a:solidFill>
                <a:latin typeface="Montserrat" pitchFamily="2" charset="77"/>
              </a:rPr>
              <a:t>vagy</a:t>
            </a:r>
            <a:r>
              <a:rPr lang="en-GB" sz="125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250" dirty="0" err="1">
                <a:solidFill>
                  <a:schemeClr val="dk1"/>
                </a:solidFill>
                <a:latin typeface="Montserrat" pitchFamily="2" charset="77"/>
              </a:rPr>
              <a:t>szorzatuk</a:t>
            </a:r>
            <a:r>
              <a:rPr lang="en-GB" sz="1250" dirty="0">
                <a:solidFill>
                  <a:schemeClr val="dk1"/>
                </a:solidFill>
                <a:latin typeface="Montserrat" pitchFamily="2" charset="77"/>
              </a:rPr>
              <a:t> &gt; 4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DD68E0-13B8-1655-4EED-B08820ECC689}"/>
              </a:ext>
            </a:extLst>
          </p:cNvPr>
          <p:cNvGraphicFramePr>
            <a:graphicFrameLocks noGrp="1"/>
          </p:cNvGraphicFramePr>
          <p:nvPr/>
        </p:nvGraphicFramePr>
        <p:xfrm>
          <a:off x="876176" y="7098368"/>
          <a:ext cx="10439646" cy="280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7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460003736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50398370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504720812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799635467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P/D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269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1043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IBK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42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4" name="Slide Number Placeholder 21">
            <a:extLst>
              <a:ext uri="{FF2B5EF4-FFF2-40B4-BE49-F238E27FC236}">
                <a16:creationId xmlns:a16="http://schemas.microsoft.com/office/drawing/2014/main" id="{835C52F5-9E0D-FF13-A866-3F03E92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42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B75BDCC1-1201-F9F1-13FC-589FAB399BD8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439646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550" b="1" dirty="0">
                <a:latin typeface="Montserrat" pitchFamily="2" charset="77"/>
              </a:rPr>
              <a:t>Informatikai Biztonsági Koncepció</a:t>
            </a:r>
          </a:p>
          <a:p>
            <a:pPr marL="0" indent="0">
              <a:buNone/>
            </a:pPr>
            <a:r>
              <a:rPr lang="en-GB" sz="1400" b="1" kern="1200" dirty="0" err="1">
                <a:solidFill>
                  <a:schemeClr val="dk1"/>
                </a:solidFill>
                <a:effectLst/>
                <a:latin typeface="Montserrat" pitchFamily="2" charset="77"/>
              </a:rPr>
              <a:t>Tartalma</a:t>
            </a:r>
            <a:r>
              <a:rPr lang="en-GB" sz="1400" b="1" dirty="0" err="1">
                <a:solidFill>
                  <a:schemeClr val="dk1"/>
                </a:solidFill>
                <a:latin typeface="Montserrat" pitchFamily="2" charset="77"/>
              </a:rPr>
              <a:t>zza</a:t>
            </a:r>
            <a:r>
              <a:rPr lang="en-GB" sz="1400" b="1" dirty="0">
                <a:solidFill>
                  <a:schemeClr val="dk1"/>
                </a:solidFill>
                <a:latin typeface="Montserrat" pitchFamily="2" charset="77"/>
              </a:rPr>
              <a:t>:</a:t>
            </a:r>
            <a:endParaRPr lang="en-GB" sz="1400" b="1" kern="1200" dirty="0">
              <a:solidFill>
                <a:schemeClr val="dk1"/>
              </a:solidFill>
              <a:effectLst/>
              <a:latin typeface="Montserrat" pitchFamily="2" charset="77"/>
            </a:endParaRPr>
          </a:p>
          <a:p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Az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adott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szervezet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informatikai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biztonságának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követelményeit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,</a:t>
            </a:r>
          </a:p>
          <a:p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Az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informatikai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biztonság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megteremtése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érdekében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szükséges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intézkedéseket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,</a:t>
            </a:r>
          </a:p>
          <a:p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Ezek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kölcsönhatásait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és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következményeit</a:t>
            </a:r>
            <a:endParaRPr lang="en-GB" sz="1400" dirty="0">
              <a:solidFill>
                <a:schemeClr val="dk1"/>
              </a:solidFill>
              <a:latin typeface="Montserrat" pitchFamily="2" charset="77"/>
            </a:endParaRPr>
          </a:p>
          <a:p>
            <a:endParaRPr lang="en-GB" sz="1400" dirty="0">
              <a:solidFill>
                <a:schemeClr val="dk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en-GB" sz="1400" b="1" dirty="0" err="1">
                <a:solidFill>
                  <a:schemeClr val="dk1"/>
                </a:solidFill>
                <a:latin typeface="Montserrat" pitchFamily="2" charset="77"/>
              </a:rPr>
              <a:t>Fő</a:t>
            </a:r>
            <a:r>
              <a:rPr lang="en-GB" sz="1400" b="1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b="1" dirty="0" err="1">
                <a:solidFill>
                  <a:schemeClr val="dk1"/>
                </a:solidFill>
                <a:latin typeface="Montserrat" pitchFamily="2" charset="77"/>
              </a:rPr>
              <a:t>tartalmi</a:t>
            </a:r>
            <a:r>
              <a:rPr lang="en-GB" sz="1400" b="1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b="1" dirty="0" err="1">
                <a:solidFill>
                  <a:schemeClr val="dk1"/>
                </a:solidFill>
                <a:latin typeface="Montserrat" pitchFamily="2" charset="77"/>
              </a:rPr>
              <a:t>összetevői</a:t>
            </a:r>
            <a:r>
              <a:rPr lang="en-GB" sz="1400" b="1" dirty="0">
                <a:solidFill>
                  <a:schemeClr val="dk1"/>
                </a:solidFill>
                <a:latin typeface="Montserrat" pitchFamily="2" charset="77"/>
              </a:rPr>
              <a:t>:</a:t>
            </a:r>
          </a:p>
          <a:p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A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védelmi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igény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leírása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(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meglévő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állapot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,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fenyegetettségek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,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fennálló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kockázatok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),</a:t>
            </a:r>
          </a:p>
          <a:p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Az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intézkedések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fő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irányai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(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kockázat-menedzselés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),</a:t>
            </a:r>
          </a:p>
          <a:p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A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feladatok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és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felelősségek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megosztása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(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az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intézkedések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megvalósítása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során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),</a:t>
            </a:r>
          </a:p>
          <a:p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Időterv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(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megvalósítási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ütemekre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és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az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 IBK </a:t>
            </a:r>
            <a:r>
              <a:rPr lang="en-GB" sz="1400" dirty="0" err="1">
                <a:solidFill>
                  <a:schemeClr val="dk1"/>
                </a:solidFill>
                <a:latin typeface="Montserrat" pitchFamily="2" charset="77"/>
              </a:rPr>
              <a:t>felülvizsgálatára</a:t>
            </a:r>
            <a:r>
              <a:rPr lang="en-GB" sz="1400" dirty="0">
                <a:solidFill>
                  <a:schemeClr val="dk1"/>
                </a:solidFill>
                <a:latin typeface="Montserrat" pitchFamily="2" charset="77"/>
              </a:rPr>
              <a:t>).</a:t>
            </a:r>
          </a:p>
          <a:p>
            <a:endParaRPr lang="en-GB" sz="1250" dirty="0">
              <a:solidFill>
                <a:schemeClr val="dk1"/>
              </a:solidFill>
              <a:latin typeface="Montserrat" pitchFamily="2" charset="77"/>
            </a:endParaRPr>
          </a:p>
          <a:p>
            <a:endParaRPr lang="en-GB" sz="1250" dirty="0">
              <a:solidFill>
                <a:schemeClr val="dk1"/>
              </a:solidFill>
              <a:latin typeface="Montserrat" pitchFamily="2" charset="77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DD68E0-13B8-1655-4EED-B08820ECC689}"/>
              </a:ext>
            </a:extLst>
          </p:cNvPr>
          <p:cNvGraphicFramePr>
            <a:graphicFrameLocks noGrp="1"/>
          </p:cNvGraphicFramePr>
          <p:nvPr/>
        </p:nvGraphicFramePr>
        <p:xfrm>
          <a:off x="876176" y="7098368"/>
          <a:ext cx="10439646" cy="280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378">
                  <a:extLst>
                    <a:ext uri="{9D8B030D-6E8A-4147-A177-3AD203B41FA5}">
                      <a16:colId xmlns:a16="http://schemas.microsoft.com/office/drawing/2014/main" val="1283652011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66166561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460003736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503983704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504720812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3799635467"/>
                    </a:ext>
                  </a:extLst>
                </a:gridCol>
                <a:gridCol w="1491378">
                  <a:extLst>
                    <a:ext uri="{9D8B030D-6E8A-4147-A177-3AD203B41FA5}">
                      <a16:colId xmlns:a16="http://schemas.microsoft.com/office/drawing/2014/main" val="1957557616"/>
                    </a:ext>
                  </a:extLst>
                </a:gridCol>
              </a:tblGrid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P/D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DA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latin typeface="Montserrat" pitchFamily="2" charset="77"/>
                        </a:rPr>
                        <a:t>DD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12528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229186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PS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836243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RVS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RA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  <a:endParaRPr kumimoji="0" lang="en-GB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itchFamily="2" charset="77"/>
                        <a:ea typeface="+mn-ea"/>
                        <a:cs typeface="+mn-cs"/>
                      </a:endParaRP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398497"/>
                  </a:ext>
                </a:extLst>
              </a:tr>
              <a:tr h="560500">
                <a:tc>
                  <a:txBody>
                    <a:bodyPr/>
                    <a:lstStyle/>
                    <a:p>
                      <a:pPr algn="ctr"/>
                      <a:r>
                        <a:rPr lang="en-GB" sz="1700" b="1" kern="1200" dirty="0">
                          <a:solidFill>
                            <a:schemeClr val="lt1"/>
                          </a:solidFill>
                          <a:latin typeface="Montserrat" pitchFamily="2" charset="77"/>
                          <a:ea typeface="+mn-ea"/>
                          <a:cs typeface="+mn-cs"/>
                        </a:rPr>
                        <a:t>PVL</a:t>
                      </a:r>
                    </a:p>
                  </a:txBody>
                  <a:tcPr marL="86878" marR="86878" marT="43439" marB="43439" anchor="ctr"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RS</a:t>
                      </a:r>
                      <a:endParaRPr lang="en-GB" sz="1300" b="1" dirty="0">
                        <a:latin typeface="Montserrat" pitchFamily="2" charset="77"/>
                      </a:endParaRP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b="1" dirty="0">
                          <a:latin typeface="Montserrat" pitchFamily="2" charset="77"/>
                        </a:rPr>
                        <a:t>RL</a:t>
                      </a:r>
                    </a:p>
                  </a:txBody>
                  <a:tcPr marL="86878" marR="86878" marT="43439" marB="4343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itchFamily="2" charset="77"/>
                          <a:ea typeface="+mn-ea"/>
                          <a:cs typeface="+mn-cs"/>
                        </a:rPr>
                        <a:t>RVL</a:t>
                      </a:r>
                    </a:p>
                  </a:txBody>
                  <a:tcPr marL="86878" marR="86878" marT="43439" marB="434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6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132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816182B-7434-EC8D-9241-3477B39EF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2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D593B83-9E66-47FD-05B9-0129C1F1B6BE}"/>
              </a:ext>
            </a:extLst>
          </p:cNvPr>
          <p:cNvSpPr/>
          <p:nvPr/>
        </p:nvSpPr>
        <p:spPr>
          <a:xfrm>
            <a:off x="0" y="514960"/>
            <a:ext cx="12192000" cy="5714083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t>43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3737427" y="1848952"/>
            <a:ext cx="4717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EU ELLÁTÁSI LÁNC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62CF41-63E1-0746-4C15-743F501BABC4}"/>
              </a:ext>
            </a:extLst>
          </p:cNvPr>
          <p:cNvCxnSpPr/>
          <p:nvPr/>
        </p:nvCxnSpPr>
        <p:spPr>
          <a:xfrm>
            <a:off x="1263882" y="2575560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DCC292-004E-94A6-A8EA-668393045497}"/>
              </a:ext>
            </a:extLst>
          </p:cNvPr>
          <p:cNvSpPr/>
          <p:nvPr/>
        </p:nvSpPr>
        <p:spPr>
          <a:xfrm>
            <a:off x="11176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75FE8-0C4B-0A50-B228-E390BE27FB61}"/>
              </a:ext>
            </a:extLst>
          </p:cNvPr>
          <p:cNvSpPr txBox="1"/>
          <p:nvPr/>
        </p:nvSpPr>
        <p:spPr>
          <a:xfrm>
            <a:off x="11176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NIS2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F70D6-351A-8F9C-1C05-56B37FAE0B9B}"/>
              </a:ext>
            </a:extLst>
          </p:cNvPr>
          <p:cNvSpPr/>
          <p:nvPr/>
        </p:nvSpPr>
        <p:spPr>
          <a:xfrm>
            <a:off x="44704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9B6-AAED-7A84-32C1-91C0B526E0D2}"/>
              </a:ext>
            </a:extLst>
          </p:cNvPr>
          <p:cNvSpPr txBox="1"/>
          <p:nvPr/>
        </p:nvSpPr>
        <p:spPr>
          <a:xfrm>
            <a:off x="44704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CER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B5C4B85-EBE3-64FA-7D2B-B07EF3CEBC39}"/>
              </a:ext>
            </a:extLst>
          </p:cNvPr>
          <p:cNvSpPr/>
          <p:nvPr/>
        </p:nvSpPr>
        <p:spPr>
          <a:xfrm>
            <a:off x="78232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3BB43-4C3C-286A-D418-C9230DEDFA9B}"/>
              </a:ext>
            </a:extLst>
          </p:cNvPr>
          <p:cNvSpPr txBox="1"/>
          <p:nvPr/>
        </p:nvSpPr>
        <p:spPr>
          <a:xfrm>
            <a:off x="78232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ZERO TRUST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E09A7-14EB-0BC5-D700-34F6D6192B4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5775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0AD357-30C6-C7C4-BEBA-4D857E4D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3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6E7F3D-BAFB-A7E8-990F-7A6DE039B882}"/>
              </a:ext>
            </a:extLst>
          </p:cNvPr>
          <p:cNvSpPr/>
          <p:nvPr/>
        </p:nvSpPr>
        <p:spPr>
          <a:xfrm>
            <a:off x="0" y="519416"/>
            <a:ext cx="12192000" cy="5714083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44A61-CE16-546D-4465-1F97C2823EEB}"/>
              </a:ext>
            </a:extLst>
          </p:cNvPr>
          <p:cNvSpPr/>
          <p:nvPr/>
        </p:nvSpPr>
        <p:spPr>
          <a:xfrm>
            <a:off x="0" y="6217434"/>
            <a:ext cx="12192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0" y="248816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KÖSZÖNÖM A FIGYELMET!</a:t>
            </a:r>
            <a:endParaRPr lang="en-GB" sz="40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 ExtraBold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0" y="321816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28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9BE33-4256-44D5-9D84-FE1BBC093683}"/>
              </a:ext>
            </a:extLst>
          </p:cNvPr>
          <p:cNvCxnSpPr/>
          <p:nvPr/>
        </p:nvCxnSpPr>
        <p:spPr>
          <a:xfrm>
            <a:off x="1263882" y="3196046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65395C-9D69-E85F-90BD-0227A8B937DD}"/>
              </a:ext>
            </a:extLst>
          </p:cNvPr>
          <p:cNvSpPr txBox="1"/>
          <p:nvPr/>
        </p:nvSpPr>
        <p:spPr>
          <a:xfrm>
            <a:off x="8806782" y="6434083"/>
            <a:ext cx="305726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szalai.patrik@uni-milton.hu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FC156-B547-7485-965A-4CD66C447317}"/>
              </a:ext>
            </a:extLst>
          </p:cNvPr>
          <p:cNvSpPr txBox="1"/>
          <p:nvPr/>
        </p:nvSpPr>
        <p:spPr>
          <a:xfrm>
            <a:off x="357849" y="6434492"/>
            <a:ext cx="231493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2024.04.05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C57184-92F0-F1B1-26B0-F8AA2DB5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4773" y="6450767"/>
            <a:ext cx="312009" cy="31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435C-83F6-8799-EA34-377A43D7B0D6}"/>
              </a:ext>
            </a:extLst>
          </p:cNvPr>
          <p:cNvSpPr txBox="1"/>
          <p:nvPr/>
        </p:nvSpPr>
        <p:spPr>
          <a:xfrm>
            <a:off x="4443528" y="6408157"/>
            <a:ext cx="33049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</a:t>
            </a:r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 </a:t>
            </a:r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Patrik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759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ISMÉTLÉS – KOCKÁZATKEZELÉS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kockázat management 4 fő lépése: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kockázatok azonosítása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Értékelése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Csökkentése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Kommunikációja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kockázat mérőszámai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A:</a:t>
            </a:r>
            <a:r>
              <a:rPr lang="hu-HU" sz="1250" dirty="0">
                <a:latin typeface="Montserrat" pitchFamily="2" charset="77"/>
              </a:rPr>
              <a:t> Valószínűség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B</a:t>
            </a:r>
            <a:r>
              <a:rPr lang="hu-HU" sz="1250" b="1" dirty="0">
                <a:latin typeface="Montserrat" pitchFamily="2" charset="77"/>
              </a:rPr>
              <a:t>: </a:t>
            </a:r>
            <a:r>
              <a:rPr lang="hu-HU" sz="1250" dirty="0">
                <a:latin typeface="Montserrat" pitchFamily="2" charset="77"/>
              </a:rPr>
              <a:t>Okozott kár mértéke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Kockázat súlyossága </a:t>
            </a:r>
            <a:r>
              <a:rPr lang="hu-HU" sz="1250" b="1" dirty="0">
                <a:latin typeface="Montserrat" pitchFamily="2" charset="77"/>
              </a:rPr>
              <a:t>= A x </a:t>
            </a:r>
            <a:r>
              <a:rPr lang="hu-HU" sz="1250" b="1" dirty="0" err="1">
                <a:latin typeface="Montserrat" pitchFamily="2" charset="77"/>
              </a:rPr>
              <a:t>B</a:t>
            </a:r>
            <a:endParaRPr lang="hu-HU" sz="1250" b="1" dirty="0">
              <a:latin typeface="Montserrat" pitchFamily="2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F9CE7B-7B4F-E1CF-2FAB-7307461B2C3A}"/>
              </a:ext>
            </a:extLst>
          </p:cNvPr>
          <p:cNvSpPr/>
          <p:nvPr/>
        </p:nvSpPr>
        <p:spPr>
          <a:xfrm>
            <a:off x="8686800" y="737325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D75F25-338D-7079-AD24-D93B7670B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14" r="20814"/>
          <a:stretch/>
        </p:blipFill>
        <p:spPr>
          <a:xfrm>
            <a:off x="8686796" y="737325"/>
            <a:ext cx="3505204" cy="613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02B487-D5C0-43E4-24A6-60A84296E779}"/>
              </a:ext>
            </a:extLst>
          </p:cNvPr>
          <p:cNvSpPr/>
          <p:nvPr/>
        </p:nvSpPr>
        <p:spPr>
          <a:xfrm>
            <a:off x="8686796" y="2042333"/>
            <a:ext cx="3505204" cy="4832991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4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7360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F9CE7B-7B4F-E1CF-2FAB-7307461B2C3A}"/>
              </a:ext>
            </a:extLst>
          </p:cNvPr>
          <p:cNvSpPr/>
          <p:nvPr/>
        </p:nvSpPr>
        <p:spPr>
          <a:xfrm>
            <a:off x="8686800" y="737325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7A0A5-3F01-2127-848C-31E353C5C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368" y="1092686"/>
            <a:ext cx="4448628" cy="33364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KIHÍVÁSOK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Minden eset más és más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Államigazgatás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Pénzügy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Kutatás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Harcászat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Energetika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Stb...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KKV-k esetében is van kockázat!</a:t>
            </a:r>
            <a:endParaRPr lang="hu-HU" sz="1250" dirty="0">
              <a:latin typeface="Montserrat" pitchFamily="2" charset="77"/>
            </a:endParaRP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DE! </a:t>
            </a:r>
            <a:r>
              <a:rPr lang="hu-HU" sz="1400" dirty="0">
                <a:latin typeface="Montserrat" pitchFamily="2" charset="77"/>
              </a:rPr>
              <a:t>Nem kell paranoidnak lenni!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Kockázatok jellege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Fizikai biztonságot veszélyeztető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Információbiztonságot veszélyeztető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Üzletfolytonosságot veszélyeztető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Soroljunk még párat!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2B487-D5C0-43E4-24A6-60A84296E779}"/>
              </a:ext>
            </a:extLst>
          </p:cNvPr>
          <p:cNvSpPr/>
          <p:nvPr/>
        </p:nvSpPr>
        <p:spPr>
          <a:xfrm>
            <a:off x="8686796" y="2042333"/>
            <a:ext cx="3505204" cy="4832991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5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62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F9CE7B-7B4F-E1CF-2FAB-7307461B2C3A}"/>
              </a:ext>
            </a:extLst>
          </p:cNvPr>
          <p:cNvSpPr/>
          <p:nvPr/>
        </p:nvSpPr>
        <p:spPr>
          <a:xfrm>
            <a:off x="8686795" y="17325"/>
            <a:ext cx="3505196" cy="685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61A7F-8996-C448-0FA1-AAAA3CC24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92" r="37092"/>
          <a:stretch/>
        </p:blipFill>
        <p:spPr>
          <a:xfrm>
            <a:off x="8686796" y="737325"/>
            <a:ext cx="3505204" cy="613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KOCKÁZAT KATEGÓRIÁK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Pénzügyi Kockázat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Opeational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Risk</a:t>
            </a: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Piaci Kockázat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Hitelkockázat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PR Kockázat - "Arcvesztés”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Jogi Kockázat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Compliance</a:t>
            </a:r>
            <a:r>
              <a:rPr lang="hu-HU" sz="1400" dirty="0">
                <a:latin typeface="Montserrat" pitchFamily="2" charset="77"/>
              </a:rPr>
              <a:t> Kockázat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Környezeti Kockázat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Ellátási lánc Kockázat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Főként hármat fogunk vizsgálni: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Fizikai biztonságot veszélyeztető kockázat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Információbiztonságot veszélyeztető kockázat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Üzletfolytonosságot veszélyeztető kockázat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b="1" dirty="0">
              <a:latin typeface="Montserrat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2B487-D5C0-43E4-24A6-60A84296E779}"/>
              </a:ext>
            </a:extLst>
          </p:cNvPr>
          <p:cNvSpPr/>
          <p:nvPr/>
        </p:nvSpPr>
        <p:spPr>
          <a:xfrm>
            <a:off x="8686796" y="2042333"/>
            <a:ext cx="3505204" cy="4832991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6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342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F9CE7B-7B4F-E1CF-2FAB-7307461B2C3A}"/>
              </a:ext>
            </a:extLst>
          </p:cNvPr>
          <p:cNvSpPr/>
          <p:nvPr/>
        </p:nvSpPr>
        <p:spPr>
          <a:xfrm>
            <a:off x="8686795" y="17325"/>
            <a:ext cx="3505196" cy="685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8CE50-65D2-93B5-3140-4A32479C8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25" r="21873"/>
          <a:stretch/>
        </p:blipFill>
        <p:spPr>
          <a:xfrm>
            <a:off x="8686796" y="737325"/>
            <a:ext cx="3505204" cy="613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KOCKÁZAT KATEGÓRIÁK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Fizikai biztonságot veszélyeztető kockázatok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Fizikai károk, akár tárgyi- akár emberi sértettel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Ide tartoznak a: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Balesetek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Lopás (tulajdon ellopásából eredő vagyonszerzési céllal)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Rongálás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Szabotázs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Terrorizmus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Vis</a:t>
            </a:r>
            <a:r>
              <a:rPr lang="hu-HU" sz="1250" dirty="0">
                <a:latin typeface="Montserrat" pitchFamily="2" charset="77"/>
              </a:rPr>
              <a:t> maior helyzetek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Természet által előidézett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Ember által előidézett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Kezelése, megelőzése általában fizikai úton történik.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2B487-D5C0-43E4-24A6-60A84296E779}"/>
              </a:ext>
            </a:extLst>
          </p:cNvPr>
          <p:cNvSpPr/>
          <p:nvPr/>
        </p:nvSpPr>
        <p:spPr>
          <a:xfrm>
            <a:off x="8686796" y="2042333"/>
            <a:ext cx="3505204" cy="4832991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7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151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F9CE7B-7B4F-E1CF-2FAB-7307461B2C3A}"/>
              </a:ext>
            </a:extLst>
          </p:cNvPr>
          <p:cNvSpPr/>
          <p:nvPr/>
        </p:nvSpPr>
        <p:spPr>
          <a:xfrm>
            <a:off x="8686795" y="17325"/>
            <a:ext cx="3505196" cy="685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9BC97-7776-43F2-7412-490305D66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4" r="54988"/>
          <a:stretch/>
        </p:blipFill>
        <p:spPr>
          <a:xfrm>
            <a:off x="8686796" y="737325"/>
            <a:ext cx="3505204" cy="613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KOCKÁZAT KATEGÓRIÁK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607419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Információbiztonságot veszélyeztető kockázatok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Sokrétű károk, pénzügyitől az emberéletekig terjedhetnek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Ide tartoznak a: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Adatvesztés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Adatszivárgás/Lopás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Adatokkal való visszaélés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Kibertámadások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Insider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Threat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IT Incidensek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350" dirty="0">
                <a:latin typeface="Montserrat" pitchFamily="2" charset="77"/>
              </a:rPr>
              <a:t>Kezelésükhöz kiforrott információbiztonsági tervekre és folyamatokra, megoldásokra van szükség.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2B487-D5C0-43E4-24A6-60A84296E779}"/>
              </a:ext>
            </a:extLst>
          </p:cNvPr>
          <p:cNvSpPr/>
          <p:nvPr/>
        </p:nvSpPr>
        <p:spPr>
          <a:xfrm>
            <a:off x="8686796" y="2042333"/>
            <a:ext cx="3505204" cy="4832991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349E1520-DEFA-1D37-FC37-E5E5877ABEE2}"/>
              </a:ext>
            </a:extLst>
          </p:cNvPr>
          <p:cNvSpPr txBox="1">
            <a:spLocks/>
          </p:cNvSpPr>
          <p:nvPr/>
        </p:nvSpPr>
        <p:spPr>
          <a:xfrm>
            <a:off x="9120850" y="637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8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89CD4-402A-8AD2-681C-EDE9A693ED8B}"/>
              </a:ext>
            </a:extLst>
          </p:cNvPr>
          <p:cNvSpPr txBox="1"/>
          <p:nvPr/>
        </p:nvSpPr>
        <p:spPr>
          <a:xfrm>
            <a:off x="8567057" y="207183"/>
            <a:ext cx="3296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4.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Kockázatmenedzsment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13810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4667</TotalTime>
  <Words>4568</Words>
  <Application>Microsoft Macintosh PowerPoint</Application>
  <PresentationFormat>Widescreen</PresentationFormat>
  <Paragraphs>1518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Aptos</vt:lpstr>
      <vt:lpstr>Aptos Display</vt:lpstr>
      <vt:lpstr>Arial</vt:lpstr>
      <vt:lpstr>Helvetica</vt:lpstr>
      <vt:lpstr>Montserrat</vt:lpstr>
      <vt:lpstr>Montserrat ExtraBold</vt:lpstr>
      <vt:lpstr>Montserrat Medium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Patrik Szalai</dc:creator>
  <cp:lastModifiedBy>Patrik Szalai</cp:lastModifiedBy>
  <cp:revision>34</cp:revision>
  <cp:lastPrinted>2024-03-23T20:15:19Z</cp:lastPrinted>
  <dcterms:created xsi:type="dcterms:W3CDTF">2024-03-08T19:55:56Z</dcterms:created>
  <dcterms:modified xsi:type="dcterms:W3CDTF">2024-04-05T09:09:23Z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d0b346-82e6-40ae-a519-c8eeee624421_Enabled">
    <vt:lpwstr>true</vt:lpwstr>
  </property>
  <property fmtid="{D5CDD505-2E9C-101B-9397-08002B2CF9AE}" pid="3" name="MSIP_Label_99d0b346-82e6-40ae-a519-c8eeee624421_SetDate">
    <vt:lpwstr>2024-03-12T17:44:42Z</vt:lpwstr>
  </property>
  <property fmtid="{D5CDD505-2E9C-101B-9397-08002B2CF9AE}" pid="4" name="MSIP_Label_99d0b346-82e6-40ae-a519-c8eeee624421_Method">
    <vt:lpwstr>Standard</vt:lpwstr>
  </property>
  <property fmtid="{D5CDD505-2E9C-101B-9397-08002B2CF9AE}" pid="5" name="MSIP_Label_99d0b346-82e6-40ae-a519-c8eeee624421_Name">
    <vt:lpwstr>C3</vt:lpwstr>
  </property>
  <property fmtid="{D5CDD505-2E9C-101B-9397-08002B2CF9AE}" pid="6" name="MSIP_Label_99d0b346-82e6-40ae-a519-c8eeee624421_SiteId">
    <vt:lpwstr>f6ea9c0b-a353-4f44-87e4-4784c07789c2</vt:lpwstr>
  </property>
  <property fmtid="{D5CDD505-2E9C-101B-9397-08002B2CF9AE}" pid="7" name="MSIP_Label_99d0b346-82e6-40ae-a519-c8eeee624421_ActionId">
    <vt:lpwstr>3aebca97-febc-45bf-8e3b-67fded03b283</vt:lpwstr>
  </property>
  <property fmtid="{D5CDD505-2E9C-101B-9397-08002B2CF9AE}" pid="8" name="MSIP_Label_99d0b346-82e6-40ae-a519-c8eeee624421_ContentBits">
    <vt:lpwstr>0</vt:lpwstr>
  </property>
</Properties>
</file>